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18" r:id="rId2"/>
    <p:sldMasterId id="2147483653" r:id="rId3"/>
    <p:sldMasterId id="2147483680" r:id="rId4"/>
    <p:sldMasterId id="2147483756" r:id="rId5"/>
    <p:sldMasterId id="2147483768" r:id="rId6"/>
    <p:sldMasterId id="2147483780" r:id="rId7"/>
    <p:sldMasterId id="2147483792" r:id="rId8"/>
    <p:sldMasterId id="2147483804" r:id="rId9"/>
  </p:sldMasterIdLst>
  <p:notesMasterIdLst>
    <p:notesMasterId r:id="rId70"/>
  </p:notesMasterIdLst>
  <p:handoutMasterIdLst>
    <p:handoutMasterId r:id="rId71"/>
  </p:handoutMasterIdLst>
  <p:sldIdLst>
    <p:sldId id="256" r:id="rId10"/>
    <p:sldId id="588" r:id="rId11"/>
    <p:sldId id="636" r:id="rId12"/>
    <p:sldId id="667" r:id="rId13"/>
    <p:sldId id="637" r:id="rId14"/>
    <p:sldId id="647" r:id="rId15"/>
    <p:sldId id="638" r:id="rId16"/>
    <p:sldId id="639" r:id="rId17"/>
    <p:sldId id="618" r:id="rId18"/>
    <p:sldId id="640" r:id="rId19"/>
    <p:sldId id="641" r:id="rId20"/>
    <p:sldId id="634" r:id="rId21"/>
    <p:sldId id="631" r:id="rId22"/>
    <p:sldId id="632" r:id="rId23"/>
    <p:sldId id="623" r:id="rId24"/>
    <p:sldId id="656" r:id="rId25"/>
    <p:sldId id="657" r:id="rId26"/>
    <p:sldId id="658" r:id="rId27"/>
    <p:sldId id="659" r:id="rId28"/>
    <p:sldId id="645" r:id="rId29"/>
    <p:sldId id="660" r:id="rId30"/>
    <p:sldId id="627" r:id="rId31"/>
    <p:sldId id="662" r:id="rId32"/>
    <p:sldId id="619" r:id="rId33"/>
    <p:sldId id="655" r:id="rId34"/>
    <p:sldId id="661" r:id="rId35"/>
    <p:sldId id="664" r:id="rId36"/>
    <p:sldId id="648" r:id="rId37"/>
    <p:sldId id="666" r:id="rId38"/>
    <p:sldId id="628" r:id="rId39"/>
    <p:sldId id="629" r:id="rId40"/>
    <p:sldId id="621" r:id="rId41"/>
    <p:sldId id="665" r:id="rId42"/>
    <p:sldId id="663" r:id="rId43"/>
    <p:sldId id="523" r:id="rId44"/>
    <p:sldId id="608" r:id="rId45"/>
    <p:sldId id="671" r:id="rId46"/>
    <p:sldId id="668" r:id="rId47"/>
    <p:sldId id="672" r:id="rId48"/>
    <p:sldId id="669" r:id="rId49"/>
    <p:sldId id="670" r:id="rId50"/>
    <p:sldId id="609" r:id="rId51"/>
    <p:sldId id="601" r:id="rId52"/>
    <p:sldId id="626" r:id="rId53"/>
    <p:sldId id="624" r:id="rId54"/>
    <p:sldId id="560" r:id="rId55"/>
    <p:sldId id="567" r:id="rId56"/>
    <p:sldId id="515" r:id="rId57"/>
    <p:sldId id="583" r:id="rId58"/>
    <p:sldId id="571" r:id="rId59"/>
    <p:sldId id="592" r:id="rId60"/>
    <p:sldId id="594" r:id="rId61"/>
    <p:sldId id="613" r:id="rId62"/>
    <p:sldId id="573" r:id="rId63"/>
    <p:sldId id="649" r:id="rId64"/>
    <p:sldId id="651" r:id="rId65"/>
    <p:sldId id="652" r:id="rId66"/>
    <p:sldId id="653" r:id="rId67"/>
    <p:sldId id="650" r:id="rId68"/>
    <p:sldId id="371" r:id="rId6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66FF"/>
    <a:srgbClr val="FF9933"/>
    <a:srgbClr val="990033"/>
    <a:srgbClr val="808080"/>
    <a:srgbClr val="339933"/>
    <a:srgbClr val="F7FB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85305" autoAdjust="0"/>
  </p:normalViewPr>
  <p:slideViewPr>
    <p:cSldViewPr snapToGrid="0">
      <p:cViewPr varScale="1">
        <p:scale>
          <a:sx n="58" d="100"/>
          <a:sy n="58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notesViewPr>
    <p:cSldViewPr snapToGrid="0">
      <p:cViewPr varScale="1">
        <p:scale>
          <a:sx n="63" d="100"/>
          <a:sy n="63" d="100"/>
        </p:scale>
        <p:origin x="-289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7D6A441-C180-4049-8159-41AC1807E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A948919-1507-4C1B-99B5-1D9AD7ED3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ACCB5-5463-40A7-85B2-7FC6E5FC2192}" type="slidenum">
              <a:rPr lang="en-GB" smtClean="0">
                <a:latin typeface="Arial" pitchFamily="34" charset="0"/>
              </a:rPr>
              <a:pPr/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22375" y="947738"/>
            <a:ext cx="4357688" cy="3268662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smtClean="0">
                <a:latin typeface="Arial" pitchFamily="34" charset="0"/>
              </a:rPr>
              <a:t>SoMove Mobile </a:t>
            </a:r>
          </a:p>
          <a:p>
            <a:pPr lvl="1"/>
            <a:r>
              <a:rPr lang="en-GB" smtClean="0">
                <a:latin typeface="Arial" pitchFamily="34" charset="0"/>
              </a:rPr>
              <a:t>Keypad Emulator in Full text</a:t>
            </a:r>
          </a:p>
          <a:p>
            <a:pPr lvl="1"/>
            <a:r>
              <a:rPr lang="en-GB" smtClean="0">
                <a:latin typeface="Arial" pitchFamily="34" charset="0"/>
              </a:rPr>
              <a:t>Personalized Menu </a:t>
            </a:r>
          </a:p>
          <a:p>
            <a:pPr lvl="1"/>
            <a:r>
              <a:rPr lang="en-GB" smtClean="0">
                <a:latin typeface="Arial" pitchFamily="34" charset="0"/>
              </a:rPr>
              <a:t>Wireless Bluetooth interface with drive</a:t>
            </a:r>
          </a:p>
          <a:p>
            <a:pPr lvl="1"/>
            <a:r>
              <a:rPr lang="en-GB" smtClean="0">
                <a:latin typeface="Arial" pitchFamily="34" charset="0"/>
              </a:rPr>
              <a:t>Copy and transfer configuration files</a:t>
            </a:r>
          </a:p>
          <a:p>
            <a:pPr lvl="1"/>
            <a:r>
              <a:rPr lang="en-GB" smtClean="0">
                <a:latin typeface="Arial" pitchFamily="34" charset="0"/>
              </a:rPr>
              <a:t>Access to cell phone services :</a:t>
            </a:r>
          </a:p>
          <a:p>
            <a:pPr lvl="2"/>
            <a:r>
              <a:rPr lang="en-GB" sz="1000" smtClean="0">
                <a:latin typeface="Arial" pitchFamily="34" charset="0"/>
              </a:rPr>
              <a:t>Sent configurations by e-mail or MMS</a:t>
            </a:r>
          </a:p>
          <a:p>
            <a:pPr lvl="2"/>
            <a:r>
              <a:rPr lang="en-GB" sz="1000" smtClean="0">
                <a:latin typeface="Arial" pitchFamily="34" charset="0"/>
              </a:rPr>
              <a:t>Copy configuration with other wireless devices</a:t>
            </a:r>
          </a:p>
          <a:p>
            <a:pPr lvl="2"/>
            <a:r>
              <a:rPr lang="en-GB" sz="1000" smtClean="0">
                <a:latin typeface="Arial" pitchFamily="34" charset="0"/>
              </a:rPr>
              <a:t>Compatible with SoMove software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E9783-02E3-40A0-B9BD-DAED20B86D19}" type="slidenum">
              <a:rPr lang="en-GB" smtClean="0">
                <a:latin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912F5-361A-4D93-8B78-64B1AECDDFA4}" type="slidenum">
              <a:rPr lang="en-GB" smtClean="0">
                <a:latin typeface="Arial" pitchFamily="34" charset="0"/>
              </a:rPr>
              <a:pPr/>
              <a:t>13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CD14C-7154-49DC-AC2B-A55902DA8B8C}" type="slidenum">
              <a:rPr lang="en-GB" smtClean="0">
                <a:latin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19200" y="947738"/>
            <a:ext cx="4359275" cy="3268662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7B6C6B-AA37-4B49-8FF5-739F658ABEEC}" type="slidenum">
              <a:rPr lang="en-GB" sz="1200">
                <a:solidFill>
                  <a:schemeClr val="tx1"/>
                </a:solidFill>
              </a:rPr>
              <a:pPr algn="r"/>
              <a:t>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95325" y="571500"/>
            <a:ext cx="5413375" cy="40592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87862"/>
          </a:xfrm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Для простых каскадов. Каждый насос может быть регулируемым.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Новинка 3503 предназначена для работы с мощными насосными агрегатами от 200 кВт. Очень широкое меню конфигурирования. Может работать в ирригационных системах. На сегодняшний день аналогов не имеет.</a:t>
            </a:r>
          </a:p>
        </p:txBody>
      </p:sp>
      <p:sp>
        <p:nvSpPr>
          <p:cNvPr id="90116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1F968E-B844-4D76-8ECD-7DC2977C4739}" type="slidenum">
              <a:rPr lang="en-GB" sz="1200">
                <a:solidFill>
                  <a:schemeClr val="tx1"/>
                </a:solidFill>
              </a:rPr>
              <a:pPr algn="r"/>
              <a:t>28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20788" y="946150"/>
            <a:ext cx="4359275" cy="326866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2338"/>
            <a:ext cx="4983162" cy="4198937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947738"/>
            <a:ext cx="4359275" cy="32686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73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Очень важно соблюдать и правила монтажа. Все экраны кабелей должны быть закреплены на корпусе ПЧ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Чтобы низить температуру в шкафу мы предлагаем комплект монтажа силовой части. Он позволяет вынести силовую часть за пределы шкафа, а это 90% тепловыделения частотника. Силовая и контроляная часть внутри ПЧ разделены со степенью защиты </a:t>
            </a:r>
            <a:r>
              <a:rPr lang="en-US" smtClean="0">
                <a:latin typeface="Arial" pitchFamily="34" charset="0"/>
              </a:rPr>
              <a:t>IP54</a:t>
            </a:r>
            <a:r>
              <a:rPr lang="ru-RU" smtClean="0">
                <a:latin typeface="Arial" pitchFamily="34" charset="0"/>
              </a:rPr>
              <a:t>. Такой способ монтажа помогает снизить объем и глубину шкафа.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5"/>
          <p:cNvSpPr txBox="1">
            <a:spLocks noGrp="1" noChangeArrowheads="1"/>
          </p:cNvSpPr>
          <p:nvPr/>
        </p:nvSpPr>
        <p:spPr bwMode="auto">
          <a:xfrm>
            <a:off x="3849802" y="9427813"/>
            <a:ext cx="2946292" cy="4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1" tIns="45429" rIns="90861" bIns="45429" anchor="b"/>
          <a:lstStyle/>
          <a:p>
            <a:pPr algn="r" defTabSz="908050" eaLnBrk="1" hangingPunct="1"/>
            <a:fld id="{451853E1-9A9F-4628-AC76-1EC9D490498F}" type="slidenum">
              <a:rPr lang="de-DE" sz="1200">
                <a:latin typeface="Arial" pitchFamily="34" charset="0"/>
                <a:cs typeface="Arial" pitchFamily="34" charset="0"/>
              </a:rPr>
              <a:pPr algn="r" defTabSz="908050" eaLnBrk="1" hangingPunct="1"/>
              <a:t>37</a:t>
            </a:fld>
            <a:endParaRPr lang="de-D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2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52475" y="596900"/>
            <a:ext cx="5292725" cy="3968750"/>
          </a:xfrm>
          <a:ln/>
        </p:spPr>
      </p:sp>
      <p:sp>
        <p:nvSpPr>
          <p:cNvPr id="622596" name="Rectangle 3"/>
          <p:cNvSpPr>
            <a:spLocks noChangeArrowheads="1"/>
          </p:cNvSpPr>
          <p:nvPr>
            <p:ph type="body" idx="1"/>
          </p:nvPr>
        </p:nvSpPr>
        <p:spPr>
          <a:xfrm>
            <a:off x="1584" y="9241155"/>
            <a:ext cx="33228" cy="112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44" tIns="45272" rIns="90544" bIns="45272"/>
          <a:lstStyle/>
          <a:p>
            <a:endParaRPr lang="de-A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5"/>
          <p:cNvSpPr txBox="1">
            <a:spLocks noGrp="1" noChangeArrowheads="1"/>
          </p:cNvSpPr>
          <p:nvPr/>
        </p:nvSpPr>
        <p:spPr bwMode="auto">
          <a:xfrm>
            <a:off x="3849802" y="9427813"/>
            <a:ext cx="2946292" cy="4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1" tIns="45429" rIns="90861" bIns="45429" anchor="b"/>
          <a:lstStyle/>
          <a:p>
            <a:pPr algn="r" defTabSz="908050" eaLnBrk="1" hangingPunct="1"/>
            <a:fld id="{451853E1-9A9F-4628-AC76-1EC9D490498F}" type="slidenum">
              <a:rPr lang="de-DE" sz="1200">
                <a:latin typeface="Arial" pitchFamily="34" charset="0"/>
                <a:cs typeface="Arial" pitchFamily="34" charset="0"/>
              </a:rPr>
              <a:pPr algn="r" defTabSz="908050" eaLnBrk="1" hangingPunct="1"/>
              <a:t>38</a:t>
            </a:fld>
            <a:endParaRPr lang="de-D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2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52475" y="596900"/>
            <a:ext cx="5292725" cy="3968750"/>
          </a:xfrm>
          <a:ln/>
        </p:spPr>
      </p:sp>
      <p:sp>
        <p:nvSpPr>
          <p:cNvPr id="622596" name="Rectangle 3"/>
          <p:cNvSpPr>
            <a:spLocks noChangeArrowheads="1"/>
          </p:cNvSpPr>
          <p:nvPr>
            <p:ph type="body" idx="1"/>
          </p:nvPr>
        </p:nvSpPr>
        <p:spPr>
          <a:xfrm>
            <a:off x="1584" y="9241155"/>
            <a:ext cx="33228" cy="112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44" tIns="45272" rIns="90544" bIns="45272"/>
          <a:lstStyle/>
          <a:p>
            <a:endParaRPr lang="de-A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5"/>
          <p:cNvSpPr txBox="1">
            <a:spLocks noGrp="1" noChangeArrowheads="1"/>
          </p:cNvSpPr>
          <p:nvPr/>
        </p:nvSpPr>
        <p:spPr bwMode="auto">
          <a:xfrm>
            <a:off x="3849802" y="9427813"/>
            <a:ext cx="2946292" cy="4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1" tIns="45429" rIns="90861" bIns="45429" anchor="b"/>
          <a:lstStyle/>
          <a:p>
            <a:pPr algn="r" defTabSz="908050" eaLnBrk="1" hangingPunct="1"/>
            <a:fld id="{451853E1-9A9F-4628-AC76-1EC9D490498F}" type="slidenum">
              <a:rPr lang="de-DE" sz="1200">
                <a:latin typeface="Arial" pitchFamily="34" charset="0"/>
                <a:cs typeface="Arial" pitchFamily="34" charset="0"/>
              </a:rPr>
              <a:pPr algn="r" defTabSz="908050" eaLnBrk="1" hangingPunct="1"/>
              <a:t>39</a:t>
            </a:fld>
            <a:endParaRPr lang="de-D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2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52475" y="596900"/>
            <a:ext cx="5292725" cy="3968750"/>
          </a:xfrm>
          <a:ln/>
        </p:spPr>
      </p:sp>
      <p:sp>
        <p:nvSpPr>
          <p:cNvPr id="622596" name="Rectangle 3"/>
          <p:cNvSpPr>
            <a:spLocks noChangeArrowheads="1"/>
          </p:cNvSpPr>
          <p:nvPr>
            <p:ph type="body" idx="1"/>
          </p:nvPr>
        </p:nvSpPr>
        <p:spPr>
          <a:xfrm>
            <a:off x="1584" y="9241155"/>
            <a:ext cx="33228" cy="112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44" tIns="45272" rIns="90544" bIns="45272"/>
          <a:lstStyle/>
          <a:p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5CBF4-5473-4076-B436-C53506C88830}" type="slidenum">
              <a:rPr lang="en-GB">
                <a:latin typeface="Arial" pitchFamily="34" charset="0"/>
              </a:rPr>
              <a:pPr/>
              <a:t>4</a:t>
            </a:fld>
            <a:endParaRPr lang="en-GB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88975" y="536575"/>
            <a:ext cx="5419725" cy="4064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574" y="4963320"/>
            <a:ext cx="4836527" cy="4560158"/>
          </a:xfrm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Специальная серия для насососв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5"/>
          <p:cNvSpPr txBox="1">
            <a:spLocks noGrp="1" noChangeArrowheads="1"/>
          </p:cNvSpPr>
          <p:nvPr/>
        </p:nvSpPr>
        <p:spPr bwMode="auto">
          <a:xfrm>
            <a:off x="3849802" y="9427813"/>
            <a:ext cx="2946292" cy="4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1" tIns="45429" rIns="90861" bIns="45429" anchor="b"/>
          <a:lstStyle/>
          <a:p>
            <a:pPr algn="r" defTabSz="908050" eaLnBrk="1" hangingPunct="1"/>
            <a:fld id="{EF1F8A7D-6FB8-431B-B42C-6F67854ACEE7}" type="slidenum">
              <a:rPr lang="de-DE" sz="1200">
                <a:latin typeface="Arial" pitchFamily="34" charset="0"/>
                <a:cs typeface="Arial" pitchFamily="34" charset="0"/>
              </a:rPr>
              <a:pPr algn="r" defTabSz="908050" eaLnBrk="1" hangingPunct="1"/>
              <a:t>40</a:t>
            </a:fld>
            <a:endParaRPr lang="de-D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80715" y="596983"/>
            <a:ext cx="5636247" cy="3968080"/>
          </a:xfrm>
          <a:ln/>
        </p:spPr>
      </p:sp>
      <p:sp>
        <p:nvSpPr>
          <p:cNvPr id="624644" name="Rectangle 3"/>
          <p:cNvSpPr>
            <a:spLocks noChangeArrowheads="1"/>
          </p:cNvSpPr>
          <p:nvPr>
            <p:ph type="body" idx="1"/>
          </p:nvPr>
        </p:nvSpPr>
        <p:spPr>
          <a:xfrm>
            <a:off x="1584" y="9241155"/>
            <a:ext cx="33228" cy="112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44" tIns="45272" rIns="90544" bIns="45272"/>
          <a:lstStyle/>
          <a:p>
            <a:endParaRPr lang="de-A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5"/>
          <p:cNvSpPr txBox="1">
            <a:spLocks noGrp="1" noChangeArrowheads="1"/>
          </p:cNvSpPr>
          <p:nvPr/>
        </p:nvSpPr>
        <p:spPr bwMode="auto">
          <a:xfrm>
            <a:off x="3849802" y="9427813"/>
            <a:ext cx="2946292" cy="4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1" tIns="45429" rIns="90861" bIns="45429" anchor="b"/>
          <a:lstStyle/>
          <a:p>
            <a:pPr algn="r" defTabSz="908050" eaLnBrk="1" hangingPunct="1"/>
            <a:fld id="{30401557-17C0-4EE0-BDE2-6191D8FCA217}" type="slidenum">
              <a:rPr lang="de-DE" sz="1200">
                <a:latin typeface="Arial" pitchFamily="34" charset="0"/>
                <a:cs typeface="Arial" pitchFamily="34" charset="0"/>
              </a:rPr>
              <a:pPr algn="r" defTabSz="908050" eaLnBrk="1" hangingPunct="1"/>
              <a:t>41</a:t>
            </a:fld>
            <a:endParaRPr lang="de-D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66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52475" y="596900"/>
            <a:ext cx="5292725" cy="3968750"/>
          </a:xfrm>
          <a:ln/>
        </p:spPr>
      </p:sp>
      <p:sp>
        <p:nvSpPr>
          <p:cNvPr id="626692" name="Rectangle 3"/>
          <p:cNvSpPr>
            <a:spLocks noChangeArrowheads="1"/>
          </p:cNvSpPr>
          <p:nvPr>
            <p:ph type="body" idx="1"/>
          </p:nvPr>
        </p:nvSpPr>
        <p:spPr>
          <a:xfrm>
            <a:off x="1584" y="9241155"/>
            <a:ext cx="33228" cy="112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44" tIns="45272" rIns="90544" bIns="45272"/>
          <a:lstStyle/>
          <a:p>
            <a:endParaRPr lang="de-A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20788" y="947738"/>
            <a:ext cx="4357687" cy="3268662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5763"/>
          </a:xfrm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Если тепло от ПЧ не должно попасть в электропомещение то мы можем предложить комплектный шкаф с раздельными контурами охлаждения. Через цоколь шкафа воздух попадает в воздуховод радиатора и выбрасывается через верхнюю крышку. Кожух можно снять и одеть туда рукав воздуховода для отвода тепла за пределы электропомещения. Так мы снижаем тепловыделение в помещении на 90%.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20788" y="947738"/>
            <a:ext cx="4357687" cy="3268662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5763"/>
          </a:xfrm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Чтобы защитить контрольную часть от агрессивных газов и пыли мы можем предложить воздухообменник или кондиционер, которые монтируются прямо на дверь шкафа. Такой комплект шкафа для самостоятельной сборки заказывается отдельным каталожным номером и выпускается для каждого ПЧ отдельно. Рассчитывать по теплу его не нужно.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FF7EB5-C48E-467A-9093-BC5122C07807}" type="slidenum">
              <a:rPr lang="en-GB" sz="1200">
                <a:solidFill>
                  <a:schemeClr val="tx1"/>
                </a:solidFill>
              </a:rPr>
              <a:pPr algn="r"/>
              <a:t>44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Для снижения габаритов мощных ПЧ с этого года мы начали выпускать ПЧ с водяным охлаждением. Каталожные номера </a:t>
            </a:r>
            <a:r>
              <a:rPr lang="en-US" smtClean="0">
                <a:latin typeface="Arial" pitchFamily="34" charset="0"/>
              </a:rPr>
              <a:t>ATV71EXA </a:t>
            </a:r>
            <a:r>
              <a:rPr lang="ru-RU" smtClean="0">
                <a:latin typeface="Arial" pitchFamily="34" charset="0"/>
              </a:rPr>
              <a:t>или </a:t>
            </a:r>
            <a:r>
              <a:rPr lang="en-US" smtClean="0">
                <a:latin typeface="Arial" pitchFamily="34" charset="0"/>
              </a:rPr>
              <a:t>ATV61Q</a:t>
            </a:r>
            <a:r>
              <a:rPr lang="ru-RU" smtClean="0">
                <a:latin typeface="Arial" pitchFamily="34" charset="0"/>
              </a:rPr>
              <a:t>. По сравнению с воздущным охлаждением габартиы таких шкафов существенно меньше и охлаждение эффективнее.</a:t>
            </a:r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1" tIns="47720" rIns="95441" bIns="47720" anchor="b"/>
          <a:lstStyle/>
          <a:p>
            <a:pPr algn="r" defTabSz="950913"/>
            <a:fld id="{59A7E07C-CD30-4A34-927E-46BB5E27FE35}" type="slidenum">
              <a:rPr lang="fr-FR">
                <a:solidFill>
                  <a:schemeClr val="tx1"/>
                </a:solidFill>
              </a:rPr>
              <a:pPr algn="r" defTabSz="950913"/>
              <a:t>45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1950" cy="4465638"/>
          </a:xfrm>
          <a:noFill/>
          <a:ln/>
        </p:spPr>
        <p:txBody>
          <a:bodyPr lIns="95441" tIns="47720" rIns="95441" bIns="47720"/>
          <a:lstStyle/>
          <a:p>
            <a:r>
              <a:rPr lang="ru-RU" smtClean="0">
                <a:latin typeface="Arial" pitchFamily="34" charset="0"/>
              </a:rPr>
              <a:t>Силовая электроника не контактирует с внешним воздухом. Это еще больше повышает надежность.</a:t>
            </a:r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19200" y="947738"/>
            <a:ext cx="4359275" cy="3268662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925"/>
            <a:ext cx="4983162" cy="4195763"/>
          </a:xfrm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Все ПЧ обязательно нужно защищать. Лучше даже продублировать и автомат и предохранители. Сетевой контактор позволяет ПЧ самому отключить себя в случае внутренней  аварии . Рекомендованную схему конечно можно менять, но в этом случае ответственность лежит на проектанте.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Для работы во взывоопасных производствах необходимо применять дополнительные средства контроля. Смотрите альбом схем в соответствии с требованиями АТЕХ.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Если выбрать основные особенности наших ПЧ, то можно отметить следующие. Прочитать слайд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AEF3CF-1C92-4FA1-A202-4FDE4653CFAB}" type="slidenum">
              <a:rPr lang="en-GB" sz="1200">
                <a:solidFill>
                  <a:schemeClr val="tx1"/>
                </a:solidFill>
              </a:rPr>
              <a:pPr algn="r"/>
              <a:t>49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80D428-BC57-4D61-9514-73FC0E210EB4}" type="slidenum">
              <a:rPr lang="en-GB" sz="1200">
                <a:solidFill>
                  <a:schemeClr val="tx1"/>
                </a:solidFill>
              </a:rPr>
              <a:pPr algn="r"/>
              <a:t>49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0342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8812"/>
          </a:xfrm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Наше лучшее предложение для рекуперации электроэнергии. Менее 4% гармоник. До 40% просадка напряжения. Работа с дизельгенератором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Рассмотрим подробнее каждую серию. При очень высоких показателях перегрузочного момента </a:t>
            </a:r>
            <a:r>
              <a:rPr lang="en-US" smtClean="0">
                <a:latin typeface="Arial" pitchFamily="34" charset="0"/>
              </a:rPr>
              <a:t>ATV312 </a:t>
            </a:r>
            <a:r>
              <a:rPr lang="ru-RU" smtClean="0">
                <a:latin typeface="Arial" pitchFamily="34" charset="0"/>
              </a:rPr>
              <a:t>работает до _60 С без снижения мощности. Это позволяет снизить объем шкафа. При этом длительность наработки все равно очень высока 600 000 часов. Встроенный ЭМС фильтр также позволяет уменьшить габариты.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Для приводов на среднее напряжение у нас есть 3 решения: двухтрансформаторная схема, преобразователь прямого преобразования и ПЧ по многоуровневой технологии.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48919-1507-4C1B-99B5-1D9AD7ED3D27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Кроме преобразователей частоты мы выпускаем устройства плавного пуска. 14% продаваемых в мире УПП это </a:t>
            </a:r>
            <a:r>
              <a:rPr lang="en-US" smtClean="0">
                <a:latin typeface="Arial" pitchFamily="34" charset="0"/>
              </a:rPr>
              <a:t>ATS48</a:t>
            </a:r>
            <a:r>
              <a:rPr lang="ru-RU" smtClean="0">
                <a:latin typeface="Arial" pitchFamily="34" charset="0"/>
              </a:rPr>
              <a:t>. Новинка этого года </a:t>
            </a:r>
            <a:r>
              <a:rPr lang="en-US" smtClean="0">
                <a:latin typeface="Arial" pitchFamily="34" charset="0"/>
              </a:rPr>
              <a:t>ATS22 </a:t>
            </a:r>
            <a:r>
              <a:rPr lang="ru-RU" smtClean="0">
                <a:latin typeface="Arial" pitchFamily="34" charset="0"/>
              </a:rPr>
              <a:t>со встроенным байпасным контактором и алгоритмом пуска с контролем тока на валу двигателя.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90563" y="536575"/>
            <a:ext cx="5418137" cy="4064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4960938"/>
            <a:ext cx="4838700" cy="4560887"/>
          </a:xfrm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Альтистарт 01 выпускается в 2-х модификациях </a:t>
            </a:r>
            <a:r>
              <a:rPr lang="en-US" smtClean="0">
                <a:latin typeface="Arial" pitchFamily="34" charset="0"/>
              </a:rPr>
              <a:t>N1 </a:t>
            </a:r>
            <a:r>
              <a:rPr lang="ru-RU" smtClean="0">
                <a:latin typeface="Arial" pitchFamily="34" charset="0"/>
              </a:rPr>
              <a:t>и </a:t>
            </a:r>
            <a:r>
              <a:rPr lang="en-US" smtClean="0">
                <a:latin typeface="Arial" pitchFamily="34" charset="0"/>
              </a:rPr>
              <a:t>N2</a:t>
            </a:r>
            <a:r>
              <a:rPr lang="ru-RU" smtClean="0">
                <a:latin typeface="Arial" pitchFamily="34" charset="0"/>
              </a:rPr>
              <a:t>. Отличаются количеством коммутируемых фаз.</a:t>
            </a:r>
          </a:p>
          <a:p>
            <a:r>
              <a:rPr lang="ru-RU" smtClean="0">
                <a:latin typeface="Arial" pitchFamily="34" charset="0"/>
              </a:rPr>
              <a:t>При очень малых габаритах 1,1 кВт устройство имеет размер чуть более пачки сигарет. При таких габаритах у него еще есть встроенный байпасный контактор. Может быть использован для пуска тяжёлых механизмов.</a:t>
            </a:r>
          </a:p>
          <a:p>
            <a:r>
              <a:rPr lang="ru-RU" smtClean="0">
                <a:latin typeface="Arial" pitchFamily="34" charset="0"/>
              </a:rPr>
              <a:t>Итак. Альтистарт 01 Не требует настройки, малые габариты, байпасный контактор, пуск тяжелых механизмов.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20788" y="947738"/>
            <a:ext cx="4357687" cy="32686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20788" y="947738"/>
            <a:ext cx="4357687" cy="3268662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90563" y="536575"/>
            <a:ext cx="5418137" cy="4064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4960938"/>
            <a:ext cx="4838700" cy="4560887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 1-2 кварталах 2013 года снимаются с производства модели </a:t>
            </a:r>
            <a:r>
              <a:rPr lang="en-US" smtClean="0">
                <a:latin typeface="Arial" pitchFamily="34" charset="0"/>
              </a:rPr>
              <a:t>ATV312 </a:t>
            </a:r>
            <a:r>
              <a:rPr lang="ru-RU" smtClean="0">
                <a:latin typeface="Arial" pitchFamily="34" charset="0"/>
              </a:rPr>
              <a:t>на 11 и 15 кВт. Вместо них рекомендуется замена </a:t>
            </a:r>
            <a:r>
              <a:rPr lang="en-US" smtClean="0">
                <a:latin typeface="Arial" pitchFamily="34" charset="0"/>
              </a:rPr>
              <a:t>ATV32 </a:t>
            </a:r>
            <a:r>
              <a:rPr lang="ru-RU" smtClean="0">
                <a:latin typeface="Arial" pitchFamily="34" charset="0"/>
              </a:rPr>
              <a:t>на эту же мощность. По всем техническим характеристикам он значительно превосходит </a:t>
            </a:r>
            <a:r>
              <a:rPr lang="en-US" smtClean="0">
                <a:latin typeface="Arial" pitchFamily="34" charset="0"/>
              </a:rPr>
              <a:t>ATV312</a:t>
            </a:r>
            <a:r>
              <a:rPr lang="ru-RU" smtClean="0">
                <a:latin typeface="Arial" pitchFamily="34" charset="0"/>
              </a:rPr>
              <a:t>. По габаритам он меньше. Цена снижена таким образом, чтобы при покупке комплекта для монтажа «на бок» цена получалась такой же как </a:t>
            </a:r>
            <a:r>
              <a:rPr lang="en-US" smtClean="0">
                <a:latin typeface="Arial" pitchFamily="34" charset="0"/>
              </a:rPr>
              <a:t>ATV312</a:t>
            </a:r>
            <a:r>
              <a:rPr lang="ru-RU" smtClean="0">
                <a:latin typeface="Arial" pitchFamily="34" charset="0"/>
              </a:rPr>
              <a:t>. Замена остальных мощностей будет происходить в 2014 году на </a:t>
            </a:r>
            <a:r>
              <a:rPr lang="en-US" smtClean="0">
                <a:latin typeface="Arial" pitchFamily="34" charset="0"/>
              </a:rPr>
              <a:t>ATV32 compact</a:t>
            </a:r>
            <a:r>
              <a:rPr lang="ru-RU" smtClean="0">
                <a:latin typeface="Arial" pitchFamily="34" charset="0"/>
              </a:rPr>
              <a:t>. (Такой же корпус как у </a:t>
            </a:r>
            <a:r>
              <a:rPr lang="en-US" smtClean="0">
                <a:latin typeface="Arial" pitchFamily="34" charset="0"/>
              </a:rPr>
              <a:t>ATV312)</a:t>
            </a:r>
            <a:endParaRPr lang="ru-RU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59AB4-03DC-4C87-A574-690023F79249}" type="slidenum">
              <a:rPr lang="en-GB" smtClean="0">
                <a:latin typeface="Arial" pitchFamily="34" charset="0"/>
              </a:rPr>
              <a:pPr/>
              <a:t>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Новое поколение. На данный момент в этом классе преобразователей аналогов не имеет.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23" y="1773238"/>
            <a:ext cx="406790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407" y="1773238"/>
            <a:ext cx="406937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593" y="77788"/>
            <a:ext cx="2069123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828" y="77788"/>
            <a:ext cx="6071089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Ins="18000" bIns="1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31800" y="77788"/>
            <a:ext cx="8280400" cy="6221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31800" y="1773238"/>
            <a:ext cx="8280400" cy="4525962"/>
          </a:xfrm>
        </p:spPr>
        <p:txBody>
          <a:bodyPr rIns="18000" bIns="10800"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696" rIns="53972" bIns="45696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89" y="77789"/>
            <a:ext cx="8279423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2289" y="1773238"/>
            <a:ext cx="4069373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773238"/>
            <a:ext cx="4069374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289" y="77789"/>
            <a:ext cx="8279423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289" y="1773238"/>
            <a:ext cx="4969119" cy="1655762"/>
          </a:xfrm>
        </p:spPr>
        <p:txBody>
          <a:bodyPr tIns="45441" rIns="53670" bIns="45441" anchor="t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883" tIns="45441" rIns="90883" bIns="454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23" y="1773238"/>
            <a:ext cx="406790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407" y="1773238"/>
            <a:ext cx="406937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589" y="77788"/>
            <a:ext cx="2069123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824" y="77788"/>
            <a:ext cx="6071089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290" y="77791"/>
            <a:ext cx="8279423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290" y="1773238"/>
            <a:ext cx="4969119" cy="1655762"/>
          </a:xfrm>
        </p:spPr>
        <p:txBody>
          <a:bodyPr tIns="45449" rIns="53680" bIns="45449" anchor="t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899" tIns="45449" rIns="90899" bIns="454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23" y="1773238"/>
            <a:ext cx="406790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407" y="1773238"/>
            <a:ext cx="406937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590" y="77788"/>
            <a:ext cx="2069123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825" y="77788"/>
            <a:ext cx="6071089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247775" y="6580188"/>
            <a:ext cx="23590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- M&amp;D - Altivar 32 - Product Presentation – 02/2010</a:t>
            </a: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291" y="77793"/>
            <a:ext cx="8279423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291" y="1773238"/>
            <a:ext cx="4969119" cy="1655762"/>
          </a:xfrm>
        </p:spPr>
        <p:txBody>
          <a:bodyPr tIns="45605" rIns="53862" bIns="45605" anchor="t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10" tIns="45605" rIns="91210" bIns="456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23" y="1773238"/>
            <a:ext cx="406790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407" y="1773238"/>
            <a:ext cx="406937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591" y="77788"/>
            <a:ext cx="2069123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826" y="77788"/>
            <a:ext cx="6071089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292" y="77795"/>
            <a:ext cx="8279423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292" y="1773238"/>
            <a:ext cx="4969119" cy="1655762"/>
          </a:xfrm>
        </p:spPr>
        <p:txBody>
          <a:bodyPr tIns="45465" rIns="53700" bIns="45465" anchor="t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32" tIns="45465" rIns="90932" bIns="45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Ins="18000" bIns="1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23" y="1773238"/>
            <a:ext cx="406790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407" y="1773238"/>
            <a:ext cx="406937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592" y="77788"/>
            <a:ext cx="2069123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827" y="77788"/>
            <a:ext cx="6071089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293" y="77797"/>
            <a:ext cx="8279423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293" y="1773238"/>
            <a:ext cx="4969119" cy="1655762"/>
          </a:xfrm>
        </p:spPr>
        <p:txBody>
          <a:bodyPr tIns="45473" rIns="53709" bIns="45473" anchor="t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49" tIns="45473" rIns="90949" bIns="454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 dirty="0">
                <a:latin typeface="Arial" charset="0"/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BC951096-6DEF-4599-81A5-D28BA07728C2}" type="slidenum">
              <a:rPr lang="fr-FR" sz="800">
                <a:latin typeface="Arial" charset="0"/>
              </a:rPr>
              <a:pPr defTabSz="661988" eaLnBrk="0" hangingPunct="0">
                <a:defRPr/>
              </a:pPr>
              <a:t>‹#›</a:t>
            </a:fld>
            <a:endParaRPr lang="fr-FR" sz="800">
              <a:latin typeface="Arial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91" bIns="1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94" rIns="0" bIns="1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11382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 dirty="0">
                <a:latin typeface="Arial" charset="0"/>
              </a:rPr>
              <a:t>- Division - Name – Date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2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 sz="2800"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 sz="2400"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74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479D-1A89-4675-BEF4-B8D20E0389B2}" type="datetimeFigureOut">
              <a:rPr lang="ru-RU" smtClean="0"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8B6B-72E7-40E9-906B-0790725DB3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latin typeface="Arial" charset="0"/>
              </a:rPr>
              <a:t>Schneider Electric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186039D6-7500-452C-B53F-A41BF1EB2100}" type="slidenum">
              <a:rPr lang="fr-FR" sz="800">
                <a:latin typeface="Arial" charset="0"/>
              </a:rPr>
              <a:pPr defTabSz="661988" eaLnBrk="0" hangingPunct="0">
                <a:defRPr/>
              </a:pPr>
              <a:t>‹#›</a:t>
            </a:fld>
            <a:endParaRPr lang="fr-FR" sz="80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91" bIns="1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94" rIns="0" bIns="1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33" r:id="rId2"/>
    <p:sldLayoutId id="2147484231" r:id="rId3"/>
    <p:sldLayoutId id="2147484232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 sz="2800"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 sz="2400"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74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latin typeface="Arial" charset="0"/>
              </a:rPr>
              <a:t>Schneider Electric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B0CDF4A8-FF46-446A-8D31-BFFA538B0EC8}" type="slidenum">
              <a:rPr lang="fr-FR" sz="800">
                <a:latin typeface="Arial" charset="0"/>
              </a:rPr>
              <a:pPr defTabSz="661988" eaLnBrk="0" hangingPunct="0">
                <a:defRPr/>
              </a:pPr>
              <a:t>‹#›</a:t>
            </a:fld>
            <a:endParaRPr lang="fr-FR" sz="800"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91" bIns="1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94" rIns="0" bIns="1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74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18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29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6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F7649654-1FE7-49F9-81B2-9417C405291A}" type="slidenum">
              <a:rPr lang="en-GB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en-GB" sz="800">
              <a:solidFill>
                <a:srgbClr val="62646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73238"/>
            <a:ext cx="82788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893" bIns="10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34" rIns="0" bIns="10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581637" name="Rectangle 5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581638" name="Rectangle 8"/>
          <p:cNvSpPr>
            <a:spLocks noChangeArrowheads="1"/>
          </p:cNvSpPr>
          <p:nvPr userDrawn="1"/>
        </p:nvSpPr>
        <p:spPr bwMode="auto">
          <a:xfrm>
            <a:off x="1247775" y="6580188"/>
            <a:ext cx="2470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- M&amp;D - Altivar 32 – Product Presentation  – 02/2010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1163638" indent="-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494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32E3458F-6BCF-43DE-A051-9A319424BBF4}" type="slidenum">
              <a:rPr lang="en-GB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en-GB" sz="800">
              <a:solidFill>
                <a:srgbClr val="62646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73238"/>
            <a:ext cx="82788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896" bIns="107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36" rIns="0" bIns="107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587781" name="Rectangle 5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1163638" indent="-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494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9AED615F-0114-4A11-888B-7E4EF19F8F11}" type="slidenum">
              <a:rPr lang="en-GB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en-GB" sz="800">
              <a:solidFill>
                <a:srgbClr val="62646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73238"/>
            <a:ext cx="82788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56" bIns="107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72" rIns="0" bIns="107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759813" name="Rectangle 5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759814" name="Rectangle 8"/>
          <p:cNvSpPr>
            <a:spLocks noChangeArrowheads="1"/>
          </p:cNvSpPr>
          <p:nvPr userDrawn="1"/>
        </p:nvSpPr>
        <p:spPr bwMode="auto">
          <a:xfrm>
            <a:off x="1247775" y="6580188"/>
            <a:ext cx="2470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- M&amp;D - Altivar 32 – Product Presentation  – 02/2010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1163638" indent="-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494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A8830393-E340-4F33-9115-BD80BD72B1C1}" type="slidenum">
              <a:rPr lang="en-GB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en-GB" sz="800">
              <a:solidFill>
                <a:srgbClr val="62646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73238"/>
            <a:ext cx="82788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02" bIns="10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40" rIns="0" bIns="10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600069" name="Rectangle 5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1163638" indent="-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494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413287B0-01B3-4C7F-B622-3F843C17A4CE}" type="slidenum">
              <a:rPr lang="en-GB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en-GB" sz="800">
              <a:solidFill>
                <a:srgbClr val="626469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73238"/>
            <a:ext cx="82788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05" bIns="107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41" rIns="0" bIns="107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606213" name="Rectangle 5"/>
          <p:cNvSpPr>
            <a:spLocks noChangeArrowheads="1"/>
          </p:cNvSpPr>
          <p:nvPr userDrawn="1"/>
        </p:nvSpPr>
        <p:spPr bwMode="auto">
          <a:xfrm>
            <a:off x="468313" y="6577013"/>
            <a:ext cx="8302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1163638" indent="-2667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494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7.wm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Relationship Id="rId4" Type="http://schemas.openxmlformats.org/officeDocument/2006/relationships/slide" Target="slid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1.emf"/><Relationship Id="rId4" Type="http://schemas.openxmlformats.org/officeDocument/2006/relationships/image" Target="../media/image1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otlinet.schneider-electric.com/download/picto-library/download/Hoisting.zip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http://hotlinet.schneider-electric.com/download/picto-library/download/Energy-infrastructure.zip" TargetMode="External"/><Relationship Id="rId3" Type="http://schemas.openxmlformats.org/officeDocument/2006/relationships/image" Target="../media/image13.wmf"/><Relationship Id="rId7" Type="http://schemas.openxmlformats.org/officeDocument/2006/relationships/image" Target="../media/image15.jpeg"/><Relationship Id="rId12" Type="http://schemas.openxmlformats.org/officeDocument/2006/relationships/hyperlink" Target="http://hotlinet.schneider-electric.com/download/picto-library/download/Material_handling.zip" TargetMode="Externa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hotlinet.schneider-electric.com/download/picto-library/download/Water.zip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hotlinet.schneider-electric.com/download/picto-library/download/Lift.zip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hyperlink" Target="http://hotlinet.schneider-electric.com/download/picto-library/download/Textile.zip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http://hotlinet.schneider-electric.com/download/picto-library/download/HVAC.zip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://hotlinet.schneider-electric.com/download/picto-library/download/Packaging.zip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6.wmf"/><Relationship Id="rId4" Type="http://schemas.openxmlformats.org/officeDocument/2006/relationships/image" Target="../media/image1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8675687" cy="1855787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Преобразователи частоты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6000" b="1" smtClean="0">
                <a:latin typeface="Calibri" pitchFamily="34" charset="0"/>
                <a:cs typeface="Calibri" pitchFamily="34" charset="0"/>
              </a:rPr>
              <a:t>Altivar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727325"/>
            <a:ext cx="3511550" cy="1027113"/>
          </a:xfrm>
          <a:noFill/>
        </p:spPr>
        <p:txBody>
          <a:bodyPr tIns="45696" rIns="53972" bIns="45696"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Илья Бубеничек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Менеджер по продукции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Приводная Техника</a:t>
            </a:r>
            <a:endParaRPr lang="fr-FR" smtClean="0"/>
          </a:p>
        </p:txBody>
      </p:sp>
      <p:pic>
        <p:nvPicPr>
          <p:cNvPr id="20484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000500"/>
            <a:ext cx="22526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multiloader packaging"/>
          <p:cNvSpPr>
            <a:spLocks noChangeArrowheads="1"/>
          </p:cNvSpPr>
          <p:nvPr/>
        </p:nvSpPr>
        <p:spPr bwMode="auto">
          <a:xfrm>
            <a:off x="379413" y="5087938"/>
            <a:ext cx="1928812" cy="13208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9925" y="993775"/>
            <a:ext cx="5805488" cy="5216525"/>
          </a:xfrm>
          <a:noFill/>
        </p:spPr>
        <p:txBody>
          <a:bodyPr rIns="17950" bIns="10768" anchor="t"/>
          <a:lstStyle/>
          <a:p>
            <a:pPr eaLnBrk="1" hangingPunct="1">
              <a:spcBef>
                <a:spcPct val="60000"/>
              </a:spcBef>
            </a:pPr>
            <a:r>
              <a:rPr lang="ru-RU" b="1" smtClean="0"/>
              <a:t>Экономия на габаритах</a:t>
            </a:r>
            <a:endParaRPr lang="en-US" b="1" smtClean="0"/>
          </a:p>
          <a:p>
            <a:pPr lvl="1" eaLnBrk="1" hangingPunct="1"/>
            <a:r>
              <a:rPr lang="ru-RU" b="1" smtClean="0">
                <a:solidFill>
                  <a:srgbClr val="FF9900"/>
                </a:solidFill>
              </a:rPr>
              <a:t>Книжный формат</a:t>
            </a:r>
            <a:r>
              <a:rPr lang="en-US" smtClean="0"/>
              <a:t> </a:t>
            </a:r>
            <a:r>
              <a:rPr lang="ru-RU" smtClean="0"/>
              <a:t>с шириной </a:t>
            </a:r>
            <a:r>
              <a:rPr lang="en-US" smtClean="0"/>
              <a:t>45 </a:t>
            </a:r>
            <a:r>
              <a:rPr lang="ru-RU" smtClean="0"/>
              <a:t>или</a:t>
            </a:r>
            <a:r>
              <a:rPr lang="en-US" smtClean="0"/>
              <a:t> 60 </a:t>
            </a:r>
            <a:r>
              <a:rPr lang="ru-RU" smtClean="0"/>
              <a:t>мм.</a:t>
            </a:r>
            <a:endParaRPr lang="en-US" smtClean="0"/>
          </a:p>
          <a:p>
            <a:pPr lvl="1" eaLnBrk="1" hangingPunct="1"/>
            <a:r>
              <a:rPr lang="en-US" smtClean="0"/>
              <a:t>14 </a:t>
            </a:r>
            <a:r>
              <a:rPr lang="ru-RU" smtClean="0"/>
              <a:t>ПЧ в ряд, где другие могут установить только </a:t>
            </a:r>
            <a:r>
              <a:rPr lang="en-US" smtClean="0"/>
              <a:t>6</a:t>
            </a:r>
            <a:r>
              <a:rPr lang="ru-RU" smtClean="0"/>
              <a:t>.</a:t>
            </a:r>
            <a:endParaRPr lang="en-US" smtClean="0"/>
          </a:p>
          <a:p>
            <a:pPr lvl="1" eaLnBrk="1" hangingPunct="1"/>
            <a:r>
              <a:rPr lang="ru-RU" smtClean="0"/>
              <a:t>Автомат. выключатель </a:t>
            </a:r>
            <a:r>
              <a:rPr lang="en-US" b="1" smtClean="0">
                <a:solidFill>
                  <a:srgbClr val="FF9900"/>
                </a:solidFill>
              </a:rPr>
              <a:t>GV2</a:t>
            </a:r>
            <a:r>
              <a:rPr lang="en-US" smtClean="0"/>
              <a:t> </a:t>
            </a:r>
            <a:r>
              <a:rPr lang="ru-RU" smtClean="0"/>
              <a:t>устанавливается сверху на сам ПЧ.</a:t>
            </a:r>
          </a:p>
          <a:p>
            <a:pPr lvl="1" eaLnBrk="1" hangingPunct="1"/>
            <a:endParaRPr lang="en-US" b="1" smtClean="0"/>
          </a:p>
          <a:p>
            <a:pPr eaLnBrk="1" hangingPunct="1">
              <a:spcBef>
                <a:spcPct val="60000"/>
              </a:spcBef>
            </a:pPr>
            <a:r>
              <a:rPr lang="ru-RU" b="1" smtClean="0"/>
              <a:t>Экономия времени</a:t>
            </a:r>
            <a:endParaRPr lang="en-US" b="1" smtClean="0"/>
          </a:p>
          <a:p>
            <a:pPr lvl="1" eaLnBrk="1" hangingPunct="1"/>
            <a:r>
              <a:rPr lang="ru-RU" smtClean="0"/>
              <a:t>Легкость обслуживания и обвязка</a:t>
            </a:r>
            <a:endParaRPr lang="en-US" smtClean="0"/>
          </a:p>
          <a:p>
            <a:pPr lvl="2" eaLnBrk="1" hangingPunct="1"/>
            <a:r>
              <a:rPr lang="ru-RU" b="1" smtClean="0">
                <a:solidFill>
                  <a:srgbClr val="FF9900"/>
                </a:solidFill>
              </a:rPr>
              <a:t>Втычные коннекторы </a:t>
            </a:r>
            <a:r>
              <a:rPr lang="en-US" smtClean="0"/>
              <a:t>(</a:t>
            </a:r>
            <a:r>
              <a:rPr lang="ru-RU" smtClean="0"/>
              <a:t>силовые</a:t>
            </a:r>
            <a:r>
              <a:rPr lang="en-US" smtClean="0"/>
              <a:t>)</a:t>
            </a:r>
          </a:p>
          <a:p>
            <a:pPr lvl="2" eaLnBrk="1" hangingPunct="1"/>
            <a:r>
              <a:rPr lang="ru-RU" smtClean="0"/>
              <a:t>Коммуникации</a:t>
            </a:r>
            <a:r>
              <a:rPr lang="en-US" b="1" smtClean="0"/>
              <a:t> Daisy Chain</a:t>
            </a:r>
            <a:endParaRPr lang="en-US" smtClean="0"/>
          </a:p>
          <a:p>
            <a:pPr lvl="1" eaLnBrk="1" hangingPunct="1"/>
            <a:r>
              <a:rPr lang="ru-RU" b="1" smtClean="0">
                <a:solidFill>
                  <a:srgbClr val="FF9900"/>
                </a:solidFill>
              </a:rPr>
              <a:t>Конфигурация без питания</a:t>
            </a:r>
            <a:r>
              <a:rPr lang="en-US" smtClean="0"/>
              <a:t> </a:t>
            </a:r>
            <a:r>
              <a:rPr lang="ru-RU" smtClean="0"/>
              <a:t>в коробке</a:t>
            </a:r>
            <a:endParaRPr lang="en-US" smtClean="0"/>
          </a:p>
          <a:p>
            <a:pPr eaLnBrk="1" hangingPunct="1">
              <a:spcBef>
                <a:spcPct val="60000"/>
              </a:spcBef>
            </a:pPr>
            <a:r>
              <a:rPr lang="ru-RU" b="1" smtClean="0"/>
              <a:t>Экономия на дополнительных устройствах</a:t>
            </a:r>
            <a:endParaRPr lang="en-US" smtClean="0"/>
          </a:p>
          <a:p>
            <a:pPr lvl="1" eaLnBrk="1" hangingPunct="1"/>
            <a:r>
              <a:rPr lang="ru-RU" b="1" smtClean="0"/>
              <a:t>Взаимозаменяемость </a:t>
            </a:r>
            <a:r>
              <a:rPr lang="ru-RU" smtClean="0"/>
              <a:t>между</a:t>
            </a:r>
            <a:r>
              <a:rPr lang="ru-RU" b="1" smtClean="0"/>
              <a:t> линейками</a:t>
            </a:r>
          </a:p>
          <a:p>
            <a:pPr lvl="1" eaLnBrk="1" hangingPunct="1"/>
            <a:r>
              <a:rPr lang="ru-RU" b="1" smtClean="0"/>
              <a:t>Универсальные аксессуары</a:t>
            </a:r>
            <a:endParaRPr lang="en-US" b="1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524875" cy="815975"/>
          </a:xfrm>
          <a:noFill/>
        </p:spPr>
        <p:txBody>
          <a:bodyPr tIns="10768" bIns="10768"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Calibri" pitchFamily="34" charset="0"/>
              </a:rPr>
              <a:t>Компактность и удобство монтажа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AutoShape 5" descr="cost saving"/>
          <p:cNvSpPr>
            <a:spLocks noChangeArrowheads="1"/>
          </p:cNvSpPr>
          <p:nvPr/>
        </p:nvSpPr>
        <p:spPr bwMode="auto">
          <a:xfrm>
            <a:off x="428625" y="1027113"/>
            <a:ext cx="2560638" cy="195897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150938" y="1282700"/>
            <a:ext cx="1203325" cy="5334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8679" name="AutoShape 7" descr="motor connector"/>
          <p:cNvSpPr>
            <a:spLocks noChangeArrowheads="1"/>
          </p:cNvSpPr>
          <p:nvPr/>
        </p:nvSpPr>
        <p:spPr bwMode="auto">
          <a:xfrm>
            <a:off x="381000" y="3298825"/>
            <a:ext cx="1943100" cy="1639888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0213" y="1392238"/>
            <a:ext cx="5083175" cy="5151437"/>
          </a:xfrm>
          <a:noFill/>
        </p:spPr>
        <p:txBody>
          <a:bodyPr rIns="17896" bIns="10736" anchor="t"/>
          <a:lstStyle/>
          <a:p>
            <a:pPr eaLnBrk="1" hangingPunct="1"/>
            <a:r>
              <a:rPr lang="en-GB" b="1" smtClean="0"/>
              <a:t>Modbus </a:t>
            </a:r>
            <a:r>
              <a:rPr lang="ru-RU" b="1" smtClean="0"/>
              <a:t>встроен</a:t>
            </a:r>
            <a:endParaRPr lang="en-GB" smtClean="0"/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CANopen </a:t>
            </a:r>
            <a:r>
              <a:rPr lang="ru-RU" b="1" smtClean="0"/>
              <a:t>встроен</a:t>
            </a:r>
            <a:r>
              <a:rPr lang="en-GB" smtClean="0"/>
              <a:t> </a:t>
            </a:r>
          </a:p>
          <a:p>
            <a:pPr lvl="1" eaLnBrk="1" hangingPunct="1"/>
            <a:r>
              <a:rPr lang="en-US" b="1" smtClean="0">
                <a:solidFill>
                  <a:srgbClr val="FF9900"/>
                </a:solidFill>
              </a:rPr>
              <a:t>Daisy Chain</a:t>
            </a:r>
            <a:r>
              <a:rPr lang="en-US" smtClean="0"/>
              <a:t> </a:t>
            </a:r>
            <a:r>
              <a:rPr lang="ru-RU" smtClean="0"/>
              <a:t>коммуникация как опция</a:t>
            </a:r>
            <a:endParaRPr lang="en-US" smtClean="0"/>
          </a:p>
          <a:p>
            <a:pPr eaLnBrk="1" hangingPunct="1"/>
            <a:endParaRPr lang="en-US" b="1" smtClean="0">
              <a:solidFill>
                <a:srgbClr val="FF9900"/>
              </a:solidFill>
            </a:endParaRPr>
          </a:p>
          <a:p>
            <a:pPr eaLnBrk="1" hangingPunct="1"/>
            <a:r>
              <a:rPr lang="ru-RU" b="1" smtClean="0">
                <a:solidFill>
                  <a:srgbClr val="FF9900"/>
                </a:solidFill>
              </a:rPr>
              <a:t>Открытость</a:t>
            </a:r>
            <a:r>
              <a:rPr lang="en-US" smtClean="0"/>
              <a:t> </a:t>
            </a:r>
            <a:r>
              <a:rPr lang="ru-RU" smtClean="0"/>
              <a:t>для основных систем автоматизации</a:t>
            </a:r>
            <a:endParaRPr lang="en-US" smtClean="0"/>
          </a:p>
          <a:p>
            <a:pPr lvl="1" eaLnBrk="1" hangingPunct="1">
              <a:buFont typeface="Arial" pitchFamily="34" charset="0"/>
              <a:buNone/>
            </a:pPr>
            <a:r>
              <a:rPr lang="ru-RU" smtClean="0"/>
              <a:t>Опционально коммуникационная карта </a:t>
            </a:r>
          </a:p>
          <a:p>
            <a:pPr lvl="2" eaLnBrk="1" hangingPunct="1"/>
            <a:r>
              <a:rPr lang="en-US" sz="1600" b="1" smtClean="0"/>
              <a:t>Ethernet IP / Modbus TCP</a:t>
            </a:r>
          </a:p>
          <a:p>
            <a:pPr lvl="2" eaLnBrk="1" hangingPunct="1"/>
            <a:r>
              <a:rPr lang="en-US" sz="1600" b="1" smtClean="0"/>
              <a:t>DeviceNet</a:t>
            </a:r>
          </a:p>
          <a:p>
            <a:pPr lvl="2" eaLnBrk="1" hangingPunct="1"/>
            <a:r>
              <a:rPr lang="en-US" sz="1600" b="1" smtClean="0"/>
              <a:t>Profibus</a:t>
            </a:r>
          </a:p>
          <a:p>
            <a:pPr lvl="2" eaLnBrk="1" hangingPunct="1"/>
            <a:r>
              <a:rPr lang="en-US" sz="1600" b="1" smtClean="0"/>
              <a:t>EtherCat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tIns="10736" bIns="10736"/>
          <a:lstStyle/>
          <a:p>
            <a:pPr eaLnBrk="1" hangingPunct="1"/>
            <a:r>
              <a:rPr lang="ru-RU" b="1" smtClean="0">
                <a:latin typeface="Calibri" pitchFamily="34" charset="0"/>
                <a:cs typeface="Calibri" pitchFamily="34" charset="0"/>
              </a:rPr>
              <a:t>Предложение продукта</a:t>
            </a:r>
            <a:r>
              <a:rPr lang="de-DE" sz="32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smtClean="0">
                <a:latin typeface="Calibri" pitchFamily="34" charset="0"/>
                <a:cs typeface="Calibri" pitchFamily="34" charset="0"/>
              </a:rPr>
              <a:t/>
            </a:r>
            <a:br>
              <a:rPr lang="de-DE" b="1" smtClean="0">
                <a:latin typeface="Calibri" pitchFamily="34" charset="0"/>
                <a:cs typeface="Calibri" pitchFamily="34" charset="0"/>
              </a:rPr>
            </a:br>
            <a:r>
              <a:rPr lang="ru-RU" sz="2400" smtClean="0"/>
              <a:t>Коммуникации</a:t>
            </a:r>
            <a:endParaRPr lang="en-US" sz="2400" smtClean="0"/>
          </a:p>
        </p:txBody>
      </p:sp>
      <p:pic>
        <p:nvPicPr>
          <p:cNvPr id="29700" name="Picture 4" descr="PF08023A_carte CANo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313" y="4629150"/>
            <a:ext cx="13747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 descr="communication connection"/>
          <p:cNvSpPr>
            <a:spLocks noChangeArrowheads="1"/>
          </p:cNvSpPr>
          <p:nvPr/>
        </p:nvSpPr>
        <p:spPr bwMode="auto">
          <a:xfrm>
            <a:off x="5400675" y="1203325"/>
            <a:ext cx="3529013" cy="496411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 rot="21463106" flipV="1">
            <a:off x="889000" y="2049463"/>
            <a:ext cx="6816725" cy="31892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899" y="14014"/>
                </a:moveTo>
                <a:cubicBezTo>
                  <a:pt x="20264" y="12982"/>
                  <a:pt x="20451" y="11895"/>
                  <a:pt x="20451" y="10800"/>
                </a:cubicBezTo>
                <a:cubicBezTo>
                  <a:pt x="20451" y="6055"/>
                  <a:pt x="17002" y="2014"/>
                  <a:pt x="12316" y="1268"/>
                </a:cubicBezTo>
                <a:lnTo>
                  <a:pt x="12497" y="134"/>
                </a:lnTo>
                <a:cubicBezTo>
                  <a:pt x="17740" y="968"/>
                  <a:pt x="21600" y="5490"/>
                  <a:pt x="21600" y="10800"/>
                </a:cubicBezTo>
                <a:cubicBezTo>
                  <a:pt x="21600" y="12025"/>
                  <a:pt x="21391" y="13242"/>
                  <a:pt x="20983" y="14397"/>
                </a:cubicBezTo>
                <a:lnTo>
                  <a:pt x="23528" y="15297"/>
                </a:lnTo>
                <a:lnTo>
                  <a:pt x="19350" y="17294"/>
                </a:lnTo>
                <a:lnTo>
                  <a:pt x="17353" y="13115"/>
                </a:lnTo>
                <a:lnTo>
                  <a:pt x="19899" y="14014"/>
                </a:lnTo>
                <a:close/>
              </a:path>
            </a:pathLst>
          </a:custGeom>
          <a:gradFill rotWithShape="1">
            <a:gsLst>
              <a:gs pos="0">
                <a:srgbClr val="C9F5FF"/>
              </a:gs>
              <a:gs pos="100000">
                <a:srgbClr val="9FC2CA"/>
              </a:gs>
            </a:gsLst>
            <a:lin ang="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F090113A_terminal graphic depor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150" y="3917950"/>
            <a:ext cx="19669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PF080657A_ external keypad 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13" y="1973263"/>
            <a:ext cx="17208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PF080659A_external keypad with Run-Stop 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313" y="1985963"/>
            <a:ext cx="1752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tIns="10279" bIns="10279"/>
          <a:lstStyle/>
          <a:p>
            <a:pPr eaLnBrk="1" hangingPunct="1"/>
            <a:r>
              <a:rPr lang="ru-RU" smtClean="0"/>
              <a:t>Предложение продукта</a:t>
            </a:r>
            <a:r>
              <a:rPr lang="de-DE" sz="3100" smtClean="0"/>
              <a:t> </a:t>
            </a:r>
            <a:r>
              <a:rPr lang="de-DE" smtClean="0"/>
              <a:t/>
            </a:r>
            <a:br>
              <a:rPr lang="de-DE" smtClean="0"/>
            </a:br>
            <a:r>
              <a:rPr lang="ru-RU" sz="1900" smtClean="0"/>
              <a:t>Аксессуары</a:t>
            </a:r>
            <a:r>
              <a:rPr lang="de-DE" sz="1900" smtClean="0"/>
              <a:t>: </a:t>
            </a:r>
            <a:r>
              <a:rPr lang="ru-RU" sz="1900" smtClean="0"/>
              <a:t>Выносной терминал</a:t>
            </a:r>
            <a:endParaRPr lang="en-US" sz="1900" smtClean="0"/>
          </a:p>
        </p:txBody>
      </p:sp>
      <p:sp>
        <p:nvSpPr>
          <p:cNvPr id="30726" name="AutoShape 6" descr="graphic keypad cabinet"/>
          <p:cNvSpPr>
            <a:spLocks noChangeArrowheads="1"/>
          </p:cNvSpPr>
          <p:nvPr/>
        </p:nvSpPr>
        <p:spPr bwMode="auto">
          <a:xfrm>
            <a:off x="6535738" y="1698625"/>
            <a:ext cx="2386012" cy="4484688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2954" tIns="41477" rIns="82954" bIns="41477" anchor="ctr"/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9250" y="1349375"/>
            <a:ext cx="422751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134" bIns="10279"/>
          <a:lstStyle/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en-US" sz="1900">
                <a:solidFill>
                  <a:schemeClr val="accent1"/>
                </a:solidFill>
              </a:rPr>
              <a:t>ATV31</a:t>
            </a:r>
            <a:r>
              <a:rPr lang="ru-RU" sz="1900">
                <a:solidFill>
                  <a:schemeClr val="accent1"/>
                </a:solidFill>
              </a:rPr>
              <a:t>2</a:t>
            </a:r>
            <a:r>
              <a:rPr lang="en-US" sz="1900">
                <a:solidFill>
                  <a:schemeClr val="accent1"/>
                </a:solidFill>
              </a:rPr>
              <a:t> </a:t>
            </a:r>
            <a:r>
              <a:rPr lang="ru-RU" sz="1900">
                <a:solidFill>
                  <a:schemeClr val="accent1"/>
                </a:solidFill>
              </a:rPr>
              <a:t>выносной терминал</a:t>
            </a:r>
            <a:endParaRPr lang="en-US" sz="1900">
              <a:solidFill>
                <a:schemeClr val="accent1"/>
              </a:solidFill>
            </a:endParaRPr>
          </a:p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en-US" sz="1900">
                <a:solidFill>
                  <a:schemeClr val="accent1"/>
                </a:solidFill>
              </a:rPr>
              <a:t>ATV12 </a:t>
            </a:r>
            <a:r>
              <a:rPr lang="ru-RU" sz="1900">
                <a:solidFill>
                  <a:schemeClr val="accent1"/>
                </a:solidFill>
              </a:rPr>
              <a:t>выносной терминал</a:t>
            </a:r>
            <a:endParaRPr lang="en-US" sz="1900">
              <a:solidFill>
                <a:schemeClr val="accent1"/>
              </a:solidFill>
            </a:endParaRPr>
          </a:p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●"/>
            </a:pPr>
            <a:endParaRPr lang="en-US" sz="1900">
              <a:solidFill>
                <a:schemeClr val="accent1"/>
              </a:solidFill>
            </a:endParaRPr>
          </a:p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</a:pPr>
            <a:endParaRPr lang="en-US" sz="1900">
              <a:solidFill>
                <a:schemeClr val="accent1"/>
              </a:solidFill>
            </a:endParaRPr>
          </a:p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●"/>
            </a:pPr>
            <a:endParaRPr lang="en-US" sz="1900">
              <a:solidFill>
                <a:schemeClr val="accent1"/>
              </a:solidFill>
            </a:endParaRPr>
          </a:p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●"/>
            </a:pPr>
            <a:endParaRPr lang="en-US" sz="1900">
              <a:solidFill>
                <a:schemeClr val="accent1"/>
              </a:solidFill>
            </a:endParaRPr>
          </a:p>
          <a:p>
            <a:pPr marL="250825" indent="-250825" defTabSz="871538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1900">
                <a:solidFill>
                  <a:srgbClr val="009530"/>
                </a:solidFill>
                <a:latin typeface="SEOptimist" pitchFamily="50" charset="0"/>
              </a:rPr>
              <a:t>Полноценный граф. терм.</a:t>
            </a:r>
            <a:endParaRPr lang="en-US" sz="1900">
              <a:solidFill>
                <a:schemeClr val="accent1"/>
              </a:solidFill>
            </a:endParaRPr>
          </a:p>
          <a:p>
            <a:pPr marL="687388" lvl="1" indent="-263525" defTabSz="871538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700"/>
              <a:t>8 языков (РУССКИЙ)</a:t>
            </a:r>
          </a:p>
          <a:p>
            <a:pPr marL="687388" lvl="1" indent="-263525" defTabSz="871538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700"/>
              <a:t>Тот же заказной номер ATV71/61</a:t>
            </a:r>
          </a:p>
          <a:p>
            <a:pPr marL="687388" lvl="1" indent="-263525" defTabSz="871538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700"/>
              <a:t>Простота для пользователей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5138" y="1171575"/>
            <a:ext cx="8281987" cy="5113338"/>
          </a:xfrm>
          <a:noFill/>
        </p:spPr>
        <p:txBody>
          <a:bodyPr rIns="17134" bIns="10279"/>
          <a:lstStyle/>
          <a:p>
            <a:pPr algn="ctr" eaLnBrk="1" hangingPunct="1">
              <a:buFont typeface="Arial" pitchFamily="34" charset="0"/>
              <a:buNone/>
            </a:pPr>
            <a:r>
              <a:rPr lang="ru-RU" sz="2600" b="1" smtClean="0">
                <a:solidFill>
                  <a:srgbClr val="FF9900"/>
                </a:solidFill>
              </a:rPr>
              <a:t>Готовый к интеграции в Автоматизацию</a:t>
            </a:r>
            <a:endParaRPr lang="en-US" b="1" smtClean="0"/>
          </a:p>
          <a:p>
            <a:pPr eaLnBrk="1" hangingPunct="1">
              <a:spcBef>
                <a:spcPct val="60000"/>
              </a:spcBef>
            </a:pPr>
            <a:r>
              <a:rPr lang="en-US" b="1" smtClean="0"/>
              <a:t>ATV Logic</a:t>
            </a:r>
          </a:p>
          <a:p>
            <a:pPr lvl="1" eaLnBrk="1" hangingPunct="1"/>
            <a:r>
              <a:rPr lang="ru-RU" smtClean="0"/>
              <a:t>Встроенная</a:t>
            </a:r>
            <a:r>
              <a:rPr lang="en-US" smtClean="0"/>
              <a:t> </a:t>
            </a:r>
            <a:r>
              <a:rPr lang="ru-RU" b="1" smtClean="0">
                <a:solidFill>
                  <a:srgbClr val="FF9900"/>
                </a:solidFill>
              </a:rPr>
              <a:t>Программируемая логическая система</a:t>
            </a:r>
            <a:endParaRPr lang="en-US" b="1" smtClean="0">
              <a:solidFill>
                <a:srgbClr val="FF9900"/>
              </a:solidFill>
            </a:endParaRPr>
          </a:p>
          <a:p>
            <a:pPr lvl="2" eaLnBrk="1" hangingPunct="1">
              <a:spcBef>
                <a:spcPct val="10000"/>
              </a:spcBef>
            </a:pPr>
            <a:r>
              <a:rPr lang="ru-RU" b="1" smtClean="0"/>
              <a:t>Блоки функциональных диаграмм </a:t>
            </a:r>
            <a:r>
              <a:rPr lang="en-US" b="1" smtClean="0"/>
              <a:t>FBD </a:t>
            </a:r>
            <a:r>
              <a:rPr lang="en-US" smtClean="0"/>
              <a:t>(PLC Open)</a:t>
            </a:r>
          </a:p>
          <a:p>
            <a:pPr lvl="2" eaLnBrk="1" hangingPunct="1">
              <a:spcBef>
                <a:spcPct val="10000"/>
              </a:spcBef>
            </a:pPr>
            <a:endParaRPr lang="ru-RU" smtClean="0"/>
          </a:p>
          <a:p>
            <a:pPr lvl="2" eaLnBrk="1" hangingPunct="1">
              <a:spcBef>
                <a:spcPct val="10000"/>
              </a:spcBef>
            </a:pPr>
            <a:endParaRPr lang="en-US" smtClean="0"/>
          </a:p>
          <a:p>
            <a:pPr eaLnBrk="1" hangingPunct="1">
              <a:spcBef>
                <a:spcPct val="60000"/>
              </a:spcBef>
            </a:pPr>
            <a:r>
              <a:rPr lang="ru-RU" b="1" smtClean="0"/>
              <a:t>Встроенные функции Безопасности</a:t>
            </a:r>
            <a:endParaRPr lang="en-US" smtClean="0"/>
          </a:p>
          <a:p>
            <a:pPr lvl="1" eaLnBrk="1" hangingPunct="1"/>
            <a:r>
              <a:rPr lang="en-US" b="1" smtClean="0"/>
              <a:t>Power Removal </a:t>
            </a:r>
            <a:r>
              <a:rPr lang="ru-RU" smtClean="0"/>
              <a:t>вход</a:t>
            </a:r>
            <a:r>
              <a:rPr lang="en-US" smtClean="0"/>
              <a:t> (PWR) = STO </a:t>
            </a:r>
            <a:r>
              <a:rPr lang="ru-RU" smtClean="0"/>
              <a:t>функции с внешним модулем</a:t>
            </a:r>
            <a:endParaRPr lang="en-US" smtClean="0"/>
          </a:p>
          <a:p>
            <a:pPr lvl="1" eaLnBrk="1" hangingPunct="1"/>
            <a:r>
              <a:rPr lang="ru-RU" smtClean="0"/>
              <a:t>Дополнительные программируемые функции безопасности без дополнительного модуля</a:t>
            </a:r>
            <a:r>
              <a:rPr lang="en-US" smtClean="0"/>
              <a:t>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b="1" smtClean="0"/>
              <a:t>Safe torque off </a:t>
            </a:r>
            <a:r>
              <a:rPr lang="en-US" smtClean="0"/>
              <a:t>(STO) </a:t>
            </a:r>
            <a:r>
              <a:rPr lang="en-US" sz="1400" smtClean="0"/>
              <a:t>(SIL-1 – SIL-2 – SIL-3)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b="1" smtClean="0"/>
              <a:t>Safe limited speed </a:t>
            </a:r>
            <a:r>
              <a:rPr lang="en-US" smtClean="0"/>
              <a:t>(SLS) </a:t>
            </a:r>
            <a:r>
              <a:rPr lang="en-US" sz="1400" smtClean="0"/>
              <a:t>( SIL-2 )</a:t>
            </a:r>
            <a:endParaRPr lang="en-US" smtClean="0"/>
          </a:p>
          <a:p>
            <a:pPr lvl="2" eaLnBrk="1" hangingPunct="1">
              <a:spcBef>
                <a:spcPct val="10000"/>
              </a:spcBef>
            </a:pPr>
            <a:r>
              <a:rPr lang="en-US" b="1" smtClean="0"/>
              <a:t>Safe stop </a:t>
            </a:r>
            <a:r>
              <a:rPr lang="en-US" smtClean="0"/>
              <a:t>(SS1) </a:t>
            </a:r>
            <a:r>
              <a:rPr lang="en-US" sz="1400" smtClean="0"/>
              <a:t>( SIL-2 )</a:t>
            </a:r>
            <a:endParaRPr lang="en-US" smtClean="0"/>
          </a:p>
          <a:p>
            <a:pPr lvl="1" eaLnBrk="1" hangingPunct="1"/>
            <a:r>
              <a:rPr lang="en-US" b="1" smtClean="0">
                <a:solidFill>
                  <a:srgbClr val="FF9900"/>
                </a:solidFill>
              </a:rPr>
              <a:t>SIL- 1, SIL- 2, SIL- 3 </a:t>
            </a:r>
            <a:r>
              <a:rPr lang="ru-RU" b="1" smtClean="0">
                <a:solidFill>
                  <a:srgbClr val="FF9900"/>
                </a:solidFill>
              </a:rPr>
              <a:t>и сертификат</a:t>
            </a:r>
            <a:r>
              <a:rPr lang="en-US" b="1" smtClean="0">
                <a:solidFill>
                  <a:srgbClr val="FF9900"/>
                </a:solidFill>
              </a:rPr>
              <a:t> Ineris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77788"/>
            <a:ext cx="8550275" cy="1150937"/>
          </a:xfrm>
          <a:noFill/>
        </p:spPr>
        <p:txBody>
          <a:bodyPr tIns="10279" bIns="10279"/>
          <a:lstStyle/>
          <a:p>
            <a:pPr eaLnBrk="1" hangingPunct="1"/>
            <a:r>
              <a:rPr lang="ru-RU" sz="3400" b="1" smtClean="0"/>
              <a:t>Открытость</a:t>
            </a:r>
            <a:endParaRPr lang="en-US" sz="3400" b="1" smtClean="0"/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5122863"/>
            <a:ext cx="11858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0" y="1308100"/>
            <a:ext cx="7845425" cy="389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54" tIns="41477" rIns="82954" bIns="41477" anchor="ctr"/>
          <a:lstStyle/>
          <a:p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402138" y="1311275"/>
            <a:ext cx="0" cy="389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82954" tIns="41477" rIns="82954" bIns="41477"/>
          <a:lstStyle/>
          <a:p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80400" cy="1150938"/>
          </a:xfrm>
        </p:spPr>
        <p:txBody>
          <a:bodyPr/>
          <a:lstStyle/>
          <a:p>
            <a:pPr eaLnBrk="1" hangingPunct="1"/>
            <a:r>
              <a:rPr lang="ru-RU" smtClean="0"/>
              <a:t>Сравнение</a:t>
            </a:r>
            <a:r>
              <a:rPr lang="en-US" smtClean="0"/>
              <a:t> 2 </a:t>
            </a:r>
            <a:r>
              <a:rPr lang="ru-RU" smtClean="0"/>
              <a:t>решений</a:t>
            </a:r>
            <a:endParaRPr lang="en-US" smtClean="0"/>
          </a:p>
        </p:txBody>
      </p:sp>
      <p:pic>
        <p:nvPicPr>
          <p:cNvPr id="32773" name="Picture 5" descr="ATV32 taille 2 3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317625"/>
            <a:ext cx="13906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57338" y="4948238"/>
            <a:ext cx="2790825" cy="525462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ru-RU" sz="1700"/>
              <a:t>Встроенное решение</a:t>
            </a:r>
            <a:r>
              <a:rPr lang="en-US" sz="1700"/>
              <a:t> </a:t>
            </a:r>
          </a:p>
          <a:p>
            <a:pPr defTabSz="871538"/>
            <a:r>
              <a:rPr lang="en-US" sz="1200"/>
              <a:t>ATV </a:t>
            </a:r>
            <a:r>
              <a:rPr lang="ru-RU" sz="1200"/>
              <a:t>логика</a:t>
            </a:r>
            <a:r>
              <a:rPr lang="en-US" sz="1200"/>
              <a:t> + </a:t>
            </a:r>
            <a:r>
              <a:rPr lang="ru-RU" sz="1200"/>
              <a:t>функции безопасности</a:t>
            </a:r>
            <a:endParaRPr lang="en-US" sz="120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738" y="1846263"/>
            <a:ext cx="19351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914525" y="5426075"/>
            <a:ext cx="1935163" cy="719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en-US" sz="1700"/>
              <a:t>617€ </a:t>
            </a:r>
            <a:r>
              <a:rPr lang="ru-RU" sz="1700"/>
              <a:t>стоимость</a:t>
            </a:r>
            <a:endParaRPr lang="en-US" sz="1700"/>
          </a:p>
          <a:p>
            <a:pPr defTabSz="871538"/>
            <a:r>
              <a:rPr lang="en-US" sz="1400"/>
              <a:t>+ </a:t>
            </a:r>
            <a:r>
              <a:rPr lang="ru-RU" sz="1400"/>
              <a:t>подключение</a:t>
            </a:r>
            <a:r>
              <a:rPr lang="en-US" sz="1400"/>
              <a:t> 2 </a:t>
            </a:r>
            <a:r>
              <a:rPr lang="ru-RU" sz="1400"/>
              <a:t>часа</a:t>
            </a:r>
            <a:endParaRPr lang="en-US" sz="140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81525" y="2990850"/>
            <a:ext cx="1208088" cy="18288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en-US" sz="1700"/>
              <a:t>ATV312</a:t>
            </a:r>
          </a:p>
          <a:p>
            <a:pPr defTabSz="871538"/>
            <a:r>
              <a:rPr lang="en-US" sz="1700"/>
              <a:t>0.18</a:t>
            </a:r>
            <a:r>
              <a:rPr lang="ru-RU" sz="1700"/>
              <a:t>кВт</a:t>
            </a:r>
            <a:endParaRPr lang="en-US" sz="1700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559300" y="1889125"/>
            <a:ext cx="1784350" cy="98425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en-US" sz="1700"/>
              <a:t>Zelio</a:t>
            </a:r>
          </a:p>
          <a:p>
            <a:pPr defTabSz="871538"/>
            <a:r>
              <a:rPr lang="fr-FR" sz="1700"/>
              <a:t>SR3B261BD</a:t>
            </a:r>
            <a:endParaRPr lang="en-US" sz="170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775450" y="1903413"/>
            <a:ext cx="1270000" cy="962025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en-US" sz="1700"/>
              <a:t>XBT N401</a:t>
            </a:r>
          </a:p>
          <a:p>
            <a:pPr defTabSz="871538"/>
            <a:r>
              <a:rPr lang="en-US" sz="1700"/>
              <a:t>XBT Z938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5233988" y="4935538"/>
            <a:ext cx="2403475" cy="427037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ru-RU" sz="1700"/>
              <a:t>Модульное решение</a:t>
            </a:r>
            <a:endParaRPr lang="en-US" sz="1700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 rot="10800000">
            <a:off x="7197725" y="3370263"/>
            <a:ext cx="284163" cy="13335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lIns="87049" tIns="43524" rIns="87049" bIns="43524" anchor="ctr"/>
          <a:lstStyle/>
          <a:p>
            <a:pPr defTabSz="871538"/>
            <a:r>
              <a:rPr lang="en-US" sz="1700"/>
              <a:t>Preventa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6281738" y="1887538"/>
            <a:ext cx="369887" cy="987425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lIns="87049" tIns="43524" rIns="87049" bIns="43524" anchor="ctr"/>
          <a:lstStyle/>
          <a:p>
            <a:pPr defTabSz="871538"/>
            <a:r>
              <a:rPr lang="en-US" sz="800"/>
              <a:t>SR3 MBU01BD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4819650" y="3070225"/>
            <a:ext cx="838200" cy="29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ru-RU" sz="1700"/>
              <a:t>ПЧ</a:t>
            </a:r>
            <a:endParaRPr lang="en-US" sz="1700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991350" y="1662113"/>
            <a:ext cx="838200" cy="30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en-US" sz="1700"/>
              <a:t>HMI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937375" y="3060700"/>
            <a:ext cx="838200" cy="30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ru-RU" sz="1700"/>
              <a:t>Безопасность</a:t>
            </a:r>
            <a:endParaRPr lang="en-US" sz="17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5170488" y="1665288"/>
            <a:ext cx="836612" cy="29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ru-RU" sz="1700"/>
              <a:t>ПЛК</a:t>
            </a:r>
            <a:endParaRPr lang="en-US" sz="1700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5445125" y="5434013"/>
            <a:ext cx="1790700" cy="69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en-US" sz="1700"/>
              <a:t>969€ </a:t>
            </a:r>
            <a:r>
              <a:rPr lang="ru-RU" sz="1700"/>
              <a:t>стоимость</a:t>
            </a:r>
            <a:endParaRPr lang="en-US" sz="1700"/>
          </a:p>
          <a:p>
            <a:pPr defTabSz="871538"/>
            <a:r>
              <a:rPr lang="en-US" sz="1400"/>
              <a:t>+ </a:t>
            </a:r>
            <a:r>
              <a:rPr lang="ru-RU" sz="1400"/>
              <a:t>подключение</a:t>
            </a:r>
            <a:r>
              <a:rPr lang="en-US" sz="1400"/>
              <a:t> 1 </a:t>
            </a:r>
            <a:r>
              <a:rPr lang="ru-RU" sz="1400"/>
              <a:t>день</a:t>
            </a:r>
            <a:endParaRPr lang="en-US" sz="1400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6030913" y="3925888"/>
            <a:ext cx="1103312" cy="639762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049" tIns="43524" rIns="87049" bIns="43524" anchor="ctr"/>
          <a:lstStyle/>
          <a:p>
            <a:pPr defTabSz="871538"/>
            <a:r>
              <a:rPr lang="ru-RU" sz="1700"/>
              <a:t>Контактор</a:t>
            </a:r>
            <a:endParaRPr lang="en-US" sz="1700"/>
          </a:p>
        </p:txBody>
      </p:sp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4300" y="3768725"/>
            <a:ext cx="355600" cy="446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1384300"/>
            <a:ext cx="3198812" cy="2416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53988"/>
            <a:ext cx="8520112" cy="1087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Преобразователь частоты для </a:t>
            </a:r>
            <a:r>
              <a:rPr lang="en-US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HVAC – </a:t>
            </a:r>
            <a:r>
              <a:rPr lang="en-US" sz="3200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систем отопления, вентиляции, кондиционирования</a:t>
            </a:r>
            <a:endParaRPr lang="en-US" sz="3200" b="1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6" name="Picture 3" descr="PF100612B_ATV212HD75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929063"/>
            <a:ext cx="24145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ATV212HD22M3X_BJ_201007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" y="4071938"/>
            <a:ext cx="13430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43350" y="2100263"/>
            <a:ext cx="5200650" cy="4246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Бюджетное и компактное решение, для управления насосами и вентиляторами.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Самый низкий уровень искажений питающей сети.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Не нужны дроссели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Встроенный фильтр ЭМС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5-кратно увеличенный срок службы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Низкий шум двигателя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IP21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IP55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Функции систем управления зданиями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4022725" y="1157288"/>
            <a:ext cx="3370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Altivar 212</a:t>
            </a:r>
            <a:endParaRPr lang="ru-RU" sz="540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Энергосбережение</a:t>
            </a:r>
            <a:endParaRPr lang="en-US" sz="2800" b="1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95275" y="860425"/>
            <a:ext cx="8229600" cy="9826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Внедрение ЧРП в системах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HVAC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позволяет снизить потребление электроэнергии в среднем на 30%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700" y="1878013"/>
            <a:ext cx="6008688" cy="4586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2679700"/>
            <a:ext cx="206375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00" y="4686300"/>
            <a:ext cx="1779588" cy="84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38" y="3716338"/>
            <a:ext cx="2192337" cy="814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Технология снижения гармоник</a:t>
            </a:r>
            <a:endParaRPr lang="en-US" sz="2800" b="1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4" name="AutoShape 2"/>
          <p:cNvSpPr>
            <a:spLocks noChangeArrowheads="1"/>
          </p:cNvSpPr>
          <p:nvPr/>
        </p:nvSpPr>
        <p:spPr bwMode="auto">
          <a:xfrm>
            <a:off x="457200" y="901700"/>
            <a:ext cx="3563938" cy="10604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4800">
                <a:solidFill>
                  <a:schemeClr val="bg1"/>
                </a:solidFill>
              </a:rPr>
              <a:t>THDI &lt; 30%</a:t>
            </a:r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1089025" y="2319338"/>
            <a:ext cx="7062788" cy="4035425"/>
          </a:xfrm>
          <a:prstGeom prst="roundRect">
            <a:avLst>
              <a:gd name="adj" fmla="val 8093"/>
            </a:avLst>
          </a:prstGeom>
          <a:solidFill>
            <a:schemeClr val="bg1"/>
          </a:solidFill>
          <a:ln w="28575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878138" y="4708525"/>
            <a:ext cx="666750" cy="104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5603875" y="3287713"/>
            <a:ext cx="666750" cy="24542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4219575" y="4054475"/>
            <a:ext cx="735013" cy="1685925"/>
          </a:xfrm>
          <a:prstGeom prst="roundRect">
            <a:avLst>
              <a:gd name="adj" fmla="val 16667"/>
            </a:avLst>
          </a:prstGeom>
          <a:solidFill>
            <a:srgbClr val="E47F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671638" y="3040063"/>
            <a:ext cx="5429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2"/>
                </a:solidFill>
              </a:rPr>
              <a:t>6 A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1527175" y="3721100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E47F00"/>
                </a:solidFill>
              </a:rPr>
              <a:t>3,8 A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1527175" y="4459288"/>
            <a:ext cx="9032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1"/>
                </a:solidFill>
              </a:rPr>
              <a:t>3,2 A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2174875" y="4097338"/>
            <a:ext cx="2130425" cy="677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folHlink"/>
                </a:solidFill>
              </a:rPr>
              <a:t>ATV212</a:t>
            </a:r>
          </a:p>
          <a:p>
            <a:pPr algn="ctr"/>
            <a:r>
              <a:rPr lang="fr-FR" sz="1400">
                <a:solidFill>
                  <a:schemeClr val="folHlink"/>
                </a:solidFill>
              </a:rPr>
              <a:t>RHT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2786063" y="3371850"/>
            <a:ext cx="2757487" cy="682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E47F00"/>
                </a:solidFill>
                <a:latin typeface="Calibri" pitchFamily="34" charset="0"/>
                <a:cs typeface="Calibri" pitchFamily="34" charset="0"/>
              </a:rPr>
              <a:t>ПЧ с дросселем в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E47F00"/>
                </a:solidFill>
                <a:latin typeface="Calibri" pitchFamily="34" charset="0"/>
                <a:cs typeface="Calibri" pitchFamily="34" charset="0"/>
              </a:rPr>
              <a:t>звене пост. тока</a:t>
            </a:r>
            <a:endParaRPr lang="fr-FR" sz="2400" b="1">
              <a:solidFill>
                <a:srgbClr val="E47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5529263" y="2822575"/>
            <a:ext cx="2355850" cy="395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Обычный ПЧ</a:t>
            </a:r>
            <a:endParaRPr lang="fr-FR" sz="2400" b="1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2878138" y="5951538"/>
            <a:ext cx="7413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30%</a:t>
            </a:r>
          </a:p>
        </p:txBody>
      </p:sp>
      <p:sp>
        <p:nvSpPr>
          <p:cNvPr id="35856" name="Text Box 15"/>
          <p:cNvSpPr txBox="1">
            <a:spLocks noChangeArrowheads="1"/>
          </p:cNvSpPr>
          <p:nvPr/>
        </p:nvSpPr>
        <p:spPr bwMode="auto">
          <a:xfrm>
            <a:off x="3965575" y="5951538"/>
            <a:ext cx="9048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48%</a:t>
            </a:r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5435600" y="5951538"/>
            <a:ext cx="1854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150%</a:t>
            </a:r>
          </a:p>
        </p:txBody>
      </p:sp>
      <p:sp>
        <p:nvSpPr>
          <p:cNvPr id="35858" name="AutoShape 17"/>
          <p:cNvSpPr>
            <a:spLocks noChangeArrowheads="1"/>
          </p:cNvSpPr>
          <p:nvPr/>
        </p:nvSpPr>
        <p:spPr bwMode="auto">
          <a:xfrm>
            <a:off x="2174875" y="5762625"/>
            <a:ext cx="4986338" cy="187325"/>
          </a:xfrm>
          <a:prstGeom prst="rightArrow">
            <a:avLst>
              <a:gd name="adj1" fmla="val 50000"/>
              <a:gd name="adj2" fmla="val 259778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9" name="AutoShape 18"/>
          <p:cNvSpPr>
            <a:spLocks noChangeArrowheads="1"/>
          </p:cNvSpPr>
          <p:nvPr/>
        </p:nvSpPr>
        <p:spPr bwMode="auto">
          <a:xfrm rot="-5400000">
            <a:off x="547687" y="4040188"/>
            <a:ext cx="3402013" cy="274638"/>
          </a:xfrm>
          <a:prstGeom prst="rightArrow">
            <a:avLst>
              <a:gd name="adj1" fmla="val 50000"/>
              <a:gd name="adj2" fmla="val 120891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 rot="-5400000">
            <a:off x="1518444" y="2472532"/>
            <a:ext cx="763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Input  Current</a:t>
            </a:r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>
            <a:off x="2303463" y="3282950"/>
            <a:ext cx="3400425" cy="4763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>
            <a:off x="2303463" y="4054475"/>
            <a:ext cx="2060575" cy="15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>
            <a:off x="2366963" y="4708525"/>
            <a:ext cx="666750" cy="15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5864" name="Text Box 23"/>
          <p:cNvSpPr txBox="1">
            <a:spLocks noChangeArrowheads="1"/>
          </p:cNvSpPr>
          <p:nvPr/>
        </p:nvSpPr>
        <p:spPr bwMode="auto">
          <a:xfrm>
            <a:off x="2460625" y="2459038"/>
            <a:ext cx="15398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1,5 </a:t>
            </a:r>
            <a:r>
              <a:rPr lang="ru-RU"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кВт</a:t>
            </a:r>
            <a:endParaRPr lang="fr-FR" sz="2400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65" name="Text Box 24"/>
          <p:cNvSpPr txBox="1">
            <a:spLocks noChangeArrowheads="1"/>
          </p:cNvSpPr>
          <p:nvPr/>
        </p:nvSpPr>
        <p:spPr bwMode="auto">
          <a:xfrm>
            <a:off x="6584950" y="5913438"/>
            <a:ext cx="12795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THDI  %</a:t>
            </a:r>
          </a:p>
        </p:txBody>
      </p:sp>
      <p:sp>
        <p:nvSpPr>
          <p:cNvPr id="35866" name="AutoShape 2"/>
          <p:cNvSpPr>
            <a:spLocks noChangeArrowheads="1"/>
          </p:cNvSpPr>
          <p:nvPr/>
        </p:nvSpPr>
        <p:spPr bwMode="auto">
          <a:xfrm>
            <a:off x="4395788" y="904875"/>
            <a:ext cx="4491037" cy="10715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Снижение потребляемого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тока на 15...50%</a:t>
            </a:r>
            <a:endParaRPr lang="fr-F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Технология снижения гармоник</a:t>
            </a:r>
            <a:endParaRPr lang="en-US" sz="2800" b="1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7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541" y="1020201"/>
            <a:ext cx="8404412" cy="548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91" bIns="10794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400" b="1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Увеличение КПД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Нет потерь в дросселях и фильтрах.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Снижение потерь в кабелях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1463" indent="-271463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2400" b="1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Снижение искажений питающей сети</a:t>
            </a:r>
            <a:endParaRPr lang="en-GB" sz="2400" b="1" kern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542925" marR="0" lvl="1" indent="-1825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Снижение потребления до 15 – 50%</a:t>
            </a:r>
            <a:endParaRPr lang="en-GB" sz="2000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400" b="1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Уменьшение размеров шкафа</a:t>
            </a:r>
            <a:endParaRPr lang="en-GB" sz="2400" b="1" kern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542925" lvl="1" indent="-182563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Нет дросселей, фильров</a:t>
            </a:r>
          </a:p>
          <a:p>
            <a:pPr marL="542925" lvl="1" indent="-182563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en-GB" sz="2000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2400" b="1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Снижение тепловыделения</a:t>
            </a:r>
            <a:endParaRPr lang="en-GB" sz="2400" b="1" kern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Ниже токи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Нет дросселей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1463" marR="0" lvl="0" indent="-271463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Tx/>
              <a:tabLst/>
              <a:defRPr/>
            </a:pPr>
            <a:r>
              <a:rPr lang="ru-RU" sz="2400" b="1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Снижение стоимости установки</a:t>
            </a:r>
            <a:endParaRPr lang="en-GB" sz="2400" b="1" kern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●"/>
              <a:tabLst/>
              <a:defRPr/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Размер проводов, автоматических выключателей, трансформаторов меньше</a:t>
            </a:r>
            <a:endParaRPr lang="en-GB" sz="2000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Сравнение технологий</a:t>
            </a:r>
            <a:endParaRPr lang="en-US" sz="28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7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5275" y="860426"/>
            <a:ext cx="8229600" cy="6683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ПЧ 75кВт на номинальной скорости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44500" y="1628775"/>
            <a:ext cx="3983038" cy="4691063"/>
          </a:xfrm>
          <a:prstGeom prst="roundRect">
            <a:avLst>
              <a:gd name="adj" fmla="val 6815"/>
            </a:avLst>
          </a:prstGeom>
          <a:noFill/>
          <a:ln w="28575" algn="ctr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8325" y="1744663"/>
            <a:ext cx="3643313" cy="9708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dirty="0" smtClean="0">
                <a:solidFill>
                  <a:schemeClr val="accent1"/>
                </a:solidFill>
                <a:cs typeface="Arial" pitchFamily="34" charset="0"/>
              </a:rPr>
              <a:t>ПЧ</a:t>
            </a:r>
            <a:r>
              <a:rPr lang="it-IT" sz="3600" b="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ru-RU" sz="2600" dirty="0" smtClean="0">
                <a:cs typeface="Arial" pitchFamily="34" charset="0"/>
              </a:rPr>
              <a:t>с дросселем в звене пост. тока</a:t>
            </a:r>
            <a:r>
              <a:rPr lang="it-IT" sz="4000" b="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it-IT" sz="4000" b="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60925" y="1628775"/>
            <a:ext cx="3671888" cy="10382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3600">
                <a:solidFill>
                  <a:schemeClr val="accent1"/>
                </a:solidFill>
                <a:cs typeface="Arial" pitchFamily="34" charset="0"/>
              </a:rPr>
              <a:t>ATV212</a:t>
            </a:r>
          </a:p>
          <a:p>
            <a:r>
              <a:rPr lang="it-IT" sz="2600">
                <a:cs typeface="Arial" pitchFamily="34" charset="0"/>
              </a:rPr>
              <a:t>C-less Technology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657350" y="2636838"/>
            <a:ext cx="2338388" cy="75247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fr-FR" sz="3600">
                <a:solidFill>
                  <a:schemeClr val="accent2"/>
                </a:solidFill>
              </a:rPr>
              <a:t>THDI 48%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084888" y="2676525"/>
            <a:ext cx="2338387" cy="6826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fr-FR" sz="3600">
                <a:solidFill>
                  <a:schemeClr val="folHlink"/>
                </a:solidFill>
              </a:rPr>
              <a:t>THDI 30%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643438" y="1628775"/>
            <a:ext cx="4032250" cy="4679950"/>
          </a:xfrm>
          <a:prstGeom prst="roundRect">
            <a:avLst>
              <a:gd name="adj" fmla="val 6222"/>
            </a:avLst>
          </a:prstGeom>
          <a:noFill/>
          <a:ln w="28575" algn="ctr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9" descr="Arrow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2752076"/>
            <a:ext cx="993775" cy="634061"/>
          </a:xfrm>
          <a:prstGeom prst="rect">
            <a:avLst/>
          </a:prstGeom>
          <a:noFill/>
        </p:spPr>
      </p:pic>
      <p:pic>
        <p:nvPicPr>
          <p:cNvPr id="13" name="Picture 10" descr="Arrow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2636838"/>
            <a:ext cx="1150938" cy="765175"/>
          </a:xfrm>
          <a:prstGeom prst="rect">
            <a:avLst/>
          </a:prstGeom>
          <a:noFill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 t="7027"/>
          <a:stretch>
            <a:fillRect/>
          </a:stretch>
        </p:blipFill>
        <p:spPr bwMode="auto">
          <a:xfrm>
            <a:off x="6297613" y="3357563"/>
            <a:ext cx="2162175" cy="162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 t="7224"/>
          <a:stretch>
            <a:fillRect/>
          </a:stretch>
        </p:blipFill>
        <p:spPr bwMode="auto">
          <a:xfrm>
            <a:off x="1835150" y="3357563"/>
            <a:ext cx="2144713" cy="156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11187" y="5013325"/>
            <a:ext cx="3717925" cy="1298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GB" sz="1800" b="0" dirty="0">
                <a:solidFill>
                  <a:schemeClr val="folHlink"/>
                </a:solidFill>
              </a:rPr>
              <a:t> </a:t>
            </a:r>
            <a:r>
              <a:rPr lang="en-GB" sz="1800" b="0" dirty="0"/>
              <a:t>Peak Current	: </a:t>
            </a:r>
            <a:r>
              <a:rPr lang="en-GB" sz="3200" dirty="0">
                <a:solidFill>
                  <a:schemeClr val="accent2"/>
                </a:solidFill>
              </a:rPr>
              <a:t>190A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GB" sz="1800" b="0" dirty="0"/>
              <a:t> I </a:t>
            </a:r>
            <a:r>
              <a:rPr lang="en-GB" sz="1800" b="0" dirty="0" err="1"/>
              <a:t>Rms</a:t>
            </a:r>
            <a:r>
              <a:rPr lang="en-GB" sz="1800" b="0" dirty="0"/>
              <a:t>		: </a:t>
            </a:r>
            <a:r>
              <a:rPr lang="en-GB" sz="3000" dirty="0">
                <a:solidFill>
                  <a:schemeClr val="accent2"/>
                </a:solidFill>
              </a:rPr>
              <a:t>161A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US" sz="1800" b="0" dirty="0"/>
              <a:t> </a:t>
            </a:r>
            <a:r>
              <a:rPr lang="ru-RU" sz="1800" b="0" dirty="0" smtClean="0"/>
              <a:t>Броски тока</a:t>
            </a:r>
            <a:r>
              <a:rPr lang="en-GB" sz="1800" b="0" dirty="0" smtClean="0"/>
              <a:t> </a:t>
            </a:r>
            <a:endParaRPr lang="en-GB" sz="1800" b="0" dirty="0"/>
          </a:p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US" sz="1800" b="0" dirty="0"/>
              <a:t> </a:t>
            </a:r>
            <a:r>
              <a:rPr lang="ru-RU" sz="1800" b="0" dirty="0" smtClean="0"/>
              <a:t>Искажение формы напряжения</a:t>
            </a:r>
            <a:endParaRPr lang="en-GB" sz="1800" b="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59338" y="4997450"/>
            <a:ext cx="360045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GB" sz="1800" b="0" dirty="0">
                <a:solidFill>
                  <a:schemeClr val="folHlink"/>
                </a:solidFill>
              </a:rPr>
              <a:t> </a:t>
            </a:r>
            <a:r>
              <a:rPr lang="en-GB" sz="1800" b="0" dirty="0"/>
              <a:t>Peak Current	: </a:t>
            </a:r>
            <a:r>
              <a:rPr lang="en-GB" sz="3200" dirty="0">
                <a:solidFill>
                  <a:schemeClr val="folHlink"/>
                </a:solidFill>
              </a:rPr>
              <a:t>180A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GB" sz="1800" b="0" dirty="0"/>
              <a:t> I </a:t>
            </a:r>
            <a:r>
              <a:rPr lang="en-GB" sz="1800" b="0" dirty="0" err="1"/>
              <a:t>Rms</a:t>
            </a:r>
            <a:r>
              <a:rPr lang="en-GB" sz="1800" b="0" dirty="0"/>
              <a:t>		: </a:t>
            </a:r>
            <a:r>
              <a:rPr lang="en-GB" sz="3200" dirty="0">
                <a:solidFill>
                  <a:schemeClr val="folHlink"/>
                </a:solidFill>
              </a:rPr>
              <a:t>141A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US" sz="1800" b="0" dirty="0"/>
              <a:t> </a:t>
            </a:r>
            <a:r>
              <a:rPr lang="ru-RU" sz="1800" b="0" dirty="0" smtClean="0"/>
              <a:t>Прямоугольная форма тока</a:t>
            </a:r>
            <a:endParaRPr lang="en-US" sz="1800" b="0" dirty="0"/>
          </a:p>
          <a:p>
            <a:pPr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en-US" sz="1800" b="0" dirty="0"/>
              <a:t> </a:t>
            </a:r>
            <a:r>
              <a:rPr lang="ru-RU" sz="1800" b="0" dirty="0" smtClean="0"/>
              <a:t>Нет искажений напряжения</a:t>
            </a:r>
            <a:endParaRPr lang="en-US" sz="1800" b="0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067175" y="3429000"/>
            <a:ext cx="865188" cy="5762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Vs</a:t>
            </a: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4213" y="3573463"/>
            <a:ext cx="1800225" cy="2232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endParaRPr lang="de-DE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513" y="5084763"/>
            <a:ext cx="5184775" cy="12239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endParaRPr lang="de-DE"/>
          </a:p>
        </p:txBody>
      </p:sp>
      <p:sp>
        <p:nvSpPr>
          <p:cNvPr id="21508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280400" cy="914400"/>
          </a:xfrm>
        </p:spPr>
        <p:txBody>
          <a:bodyPr tIns="10719" bIns="10719"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Calibri" pitchFamily="34" charset="0"/>
              </a:rPr>
              <a:t>Семейство преобразователей частоты </a:t>
            </a:r>
            <a:r>
              <a:rPr lang="en-GB" sz="3200" b="1" smtClean="0">
                <a:latin typeface="Calibri" pitchFamily="34" charset="0"/>
                <a:cs typeface="Calibri" pitchFamily="34" charset="0"/>
              </a:rPr>
              <a:t>Altivar</a:t>
            </a:r>
            <a:endParaRPr lang="en-GB" sz="32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9" name="AutoShape 18"/>
          <p:cNvSpPr>
            <a:spLocks noChangeArrowheads="1"/>
          </p:cNvSpPr>
          <p:nvPr/>
        </p:nvSpPr>
        <p:spPr bwMode="auto">
          <a:xfrm rot="5264319">
            <a:off x="2336801" y="-233363"/>
            <a:ext cx="4895850" cy="7756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8770" y="19974"/>
                </a:moveTo>
                <a:cubicBezTo>
                  <a:pt x="9436" y="20121"/>
                  <a:pt x="10117" y="20196"/>
                  <a:pt x="10800" y="20196"/>
                </a:cubicBezTo>
                <a:cubicBezTo>
                  <a:pt x="15989" y="20196"/>
                  <a:pt x="20196" y="15989"/>
                  <a:pt x="20196" y="10800"/>
                </a:cubicBezTo>
                <a:cubicBezTo>
                  <a:pt x="20196" y="5610"/>
                  <a:pt x="15989" y="1404"/>
                  <a:pt x="10800" y="1404"/>
                </a:cubicBezTo>
                <a:cubicBezTo>
                  <a:pt x="6200" y="1403"/>
                  <a:pt x="2276" y="4734"/>
                  <a:pt x="1528" y="9272"/>
                </a:cubicBezTo>
                <a:lnTo>
                  <a:pt x="143" y="9044"/>
                </a:lnTo>
                <a:cubicBezTo>
                  <a:pt x="1002" y="3827"/>
                  <a:pt x="551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015" y="21600"/>
                  <a:pt x="9233" y="21514"/>
                  <a:pt x="8466" y="21344"/>
                </a:cubicBezTo>
                <a:lnTo>
                  <a:pt x="7883" y="23981"/>
                </a:lnTo>
                <a:lnTo>
                  <a:pt x="5296" y="19924"/>
                </a:lnTo>
                <a:lnTo>
                  <a:pt x="9353" y="17337"/>
                </a:lnTo>
                <a:lnTo>
                  <a:pt x="8770" y="19974"/>
                </a:lnTo>
                <a:close/>
              </a:path>
            </a:pathLst>
          </a:custGeom>
          <a:gradFill rotWithShape="1">
            <a:gsLst>
              <a:gs pos="0">
                <a:srgbClr val="99FF33">
                  <a:alpha val="20000"/>
                </a:srgb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 rot="361167">
            <a:off x="0" y="2649538"/>
            <a:ext cx="2482850" cy="93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endParaRPr lang="de-DE"/>
          </a:p>
        </p:txBody>
      </p: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6732588" y="3789363"/>
            <a:ext cx="2087562" cy="2087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endParaRPr lang="de-DE"/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3565525" y="1158875"/>
            <a:ext cx="2279650" cy="7566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8755" tIns="39379" rIns="78755" bIns="39379">
            <a:spAutoFit/>
          </a:bodyPr>
          <a:lstStyle/>
          <a:p>
            <a:pPr algn="ctr" defTabSz="774700" eaLnBrk="0" hangingPunct="0">
              <a:spcBef>
                <a:spcPct val="50000"/>
              </a:spcBef>
            </a:pPr>
            <a:r>
              <a:rPr lang="en-GB" sz="2000" b="1" dirty="0"/>
              <a:t>ATV 12</a:t>
            </a:r>
            <a:br>
              <a:rPr lang="en-GB" sz="2000" b="1" dirty="0"/>
            </a:br>
            <a:r>
              <a:rPr lang="ru-RU" sz="1200" b="1" dirty="0"/>
              <a:t>Простые применения</a:t>
            </a:r>
            <a:r>
              <a:rPr lang="en-GB" sz="1200" b="1" dirty="0"/>
              <a:t/>
            </a:r>
            <a:br>
              <a:rPr lang="en-GB" sz="1200" b="1" dirty="0"/>
            </a:br>
            <a:r>
              <a:rPr lang="en-GB" sz="1200" dirty="0"/>
              <a:t>P: 0,37 ... </a:t>
            </a:r>
            <a:r>
              <a:rPr lang="ru-RU" sz="1200" dirty="0" smtClean="0"/>
              <a:t>2</a:t>
            </a:r>
            <a:r>
              <a:rPr lang="en-GB" sz="1200" dirty="0" smtClean="0"/>
              <a:t>,0 </a:t>
            </a:r>
            <a:r>
              <a:rPr lang="en-GB" sz="1200" dirty="0" err="1"/>
              <a:t>кВт</a:t>
            </a:r>
            <a:endParaRPr lang="en-GB" sz="1200" dirty="0"/>
          </a:p>
        </p:txBody>
      </p:sp>
      <p:sp>
        <p:nvSpPr>
          <p:cNvPr id="21513" name="Text Box 22"/>
          <p:cNvSpPr txBox="1">
            <a:spLocks noChangeArrowheads="1"/>
          </p:cNvSpPr>
          <p:nvPr/>
        </p:nvSpPr>
        <p:spPr bwMode="auto">
          <a:xfrm>
            <a:off x="60325" y="4441825"/>
            <a:ext cx="2566988" cy="1023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8755" tIns="39379" rIns="78755" bIns="39379">
            <a:spAutoFit/>
          </a:bodyPr>
          <a:lstStyle/>
          <a:p>
            <a:pPr algn="ctr" defTabSz="774700" eaLnBrk="0" hangingPunct="0">
              <a:spcBef>
                <a:spcPct val="50000"/>
              </a:spcBef>
            </a:pPr>
            <a:r>
              <a:rPr lang="en-GB" sz="2000" b="1"/>
              <a:t>ATV 61</a:t>
            </a:r>
            <a:br>
              <a:rPr lang="en-GB" sz="2000" b="1"/>
            </a:br>
            <a:r>
              <a:rPr lang="ru-RU" sz="1200" b="1"/>
              <a:t>Приводы центробежных механизмов большой мощности</a:t>
            </a:r>
          </a:p>
          <a:p>
            <a:pPr algn="ctr" defTabSz="774700" eaLnBrk="0" hangingPunct="0">
              <a:spcBef>
                <a:spcPct val="50000"/>
              </a:spcBef>
            </a:pPr>
            <a:r>
              <a:rPr lang="en-GB" sz="1200"/>
              <a:t>P: 0,75 ... 2,4 МВт</a:t>
            </a:r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6948488" y="4454525"/>
            <a:ext cx="2087562" cy="1033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8755" tIns="39379" rIns="78755" bIns="39379">
            <a:spAutoFit/>
          </a:bodyPr>
          <a:lstStyle/>
          <a:p>
            <a:pPr marL="254000" indent="-254000" algn="ctr" defTabSz="774700" eaLnBrk="0" hangingPunct="0">
              <a:spcBef>
                <a:spcPct val="50000"/>
              </a:spcBef>
            </a:pPr>
            <a:r>
              <a:rPr lang="en-GB" sz="2000" b="1"/>
              <a:t>   ATV 312</a:t>
            </a:r>
            <a:br>
              <a:rPr lang="en-GB" sz="2000" b="1"/>
            </a:br>
            <a:r>
              <a:rPr lang="ru-RU" sz="1200" b="1"/>
              <a:t>Универсальные ПЧ </a:t>
            </a:r>
            <a:r>
              <a:rPr lang="en-GB" sz="1200"/>
              <a:t> </a:t>
            </a:r>
            <a:br>
              <a:rPr lang="en-GB" sz="1200"/>
            </a:br>
            <a:r>
              <a:rPr lang="en-GB" sz="1200"/>
              <a:t>P: 0,18 ... 15 кВт</a:t>
            </a:r>
          </a:p>
          <a:p>
            <a:pPr marL="254000" indent="-254000" algn="ctr" defTabSz="774700" eaLnBrk="0" hangingPunct="0">
              <a:spcBef>
                <a:spcPct val="50000"/>
              </a:spcBef>
            </a:pPr>
            <a:endParaRPr lang="en-GB" sz="1200"/>
          </a:p>
        </p:txBody>
      </p:sp>
      <p:sp>
        <p:nvSpPr>
          <p:cNvPr id="21515" name="Text Box 24"/>
          <p:cNvSpPr txBox="1">
            <a:spLocks noChangeArrowheads="1"/>
          </p:cNvSpPr>
          <p:nvPr/>
        </p:nvSpPr>
        <p:spPr bwMode="auto">
          <a:xfrm>
            <a:off x="34925" y="1557338"/>
            <a:ext cx="2449513" cy="1389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8755" tIns="39379" rIns="78755" bIns="39379">
            <a:spAutoFit/>
          </a:bodyPr>
          <a:lstStyle/>
          <a:p>
            <a:pPr marL="254000" indent="-254000" algn="ctr" defTabSz="774700" eaLnBrk="0" hangingPunct="0">
              <a:spcBef>
                <a:spcPct val="50000"/>
              </a:spcBef>
            </a:pPr>
            <a:r>
              <a:rPr lang="en-GB" sz="2000" b="1"/>
              <a:t>ATV 71</a:t>
            </a:r>
            <a:r>
              <a:rPr lang="en-GB" sz="1200" b="1"/>
              <a:t/>
            </a:r>
            <a:br>
              <a:rPr lang="en-GB" sz="1200" b="1"/>
            </a:br>
            <a:r>
              <a:rPr lang="ru-RU" sz="1200" b="1"/>
              <a:t>Высокомоментные многофункциональные приводы</a:t>
            </a:r>
            <a:r>
              <a:rPr lang="en-GB" sz="1200" b="1"/>
              <a:t> </a:t>
            </a:r>
            <a:r>
              <a:rPr lang="en-GB" sz="1200"/>
              <a:t/>
            </a:r>
            <a:br>
              <a:rPr lang="en-GB" sz="1200"/>
            </a:br>
            <a:r>
              <a:rPr lang="en-GB" sz="1200"/>
              <a:t>P: 0,75 ... 2,0 МВт </a:t>
            </a:r>
          </a:p>
          <a:p>
            <a:pPr marL="254000" indent="-254000" algn="ctr" defTabSz="774700" eaLnBrk="0" hangingPunct="0">
              <a:spcBef>
                <a:spcPct val="50000"/>
              </a:spcBef>
            </a:pPr>
            <a:endParaRPr lang="en-GB" sz="1200"/>
          </a:p>
        </p:txBody>
      </p:sp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6515100" y="1704975"/>
            <a:ext cx="2520950" cy="749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8755" tIns="39379" rIns="78755" bIns="39379">
            <a:spAutoFit/>
          </a:bodyPr>
          <a:lstStyle/>
          <a:p>
            <a:pPr algn="ctr" defTabSz="774700" eaLnBrk="0" hangingPunct="0">
              <a:spcBef>
                <a:spcPct val="50000"/>
              </a:spcBef>
            </a:pPr>
            <a:r>
              <a:rPr lang="en-GB" sz="2000" b="1"/>
              <a:t>ATV 212</a:t>
            </a:r>
            <a:r>
              <a:rPr lang="en-GB" sz="1200" b="1"/>
              <a:t/>
            </a:r>
            <a:br>
              <a:rPr lang="en-GB" sz="1200" b="1"/>
            </a:br>
            <a:r>
              <a:rPr lang="ru-RU" sz="1200" b="1"/>
              <a:t>Центробежные механизмы</a:t>
            </a:r>
            <a:r>
              <a:rPr lang="en-GB" sz="1200"/>
              <a:t/>
            </a:r>
            <a:br>
              <a:rPr lang="en-GB" sz="1200"/>
            </a:br>
            <a:r>
              <a:rPr lang="en-GB" sz="1200"/>
              <a:t>P: 0,75 ... 75 кВт</a:t>
            </a:r>
          </a:p>
        </p:txBody>
      </p:sp>
      <p:pic>
        <p:nvPicPr>
          <p:cNvPr id="2151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063" y="5280025"/>
            <a:ext cx="792162" cy="91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1518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1125538"/>
            <a:ext cx="541338" cy="78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1519" name="Text Box 28"/>
          <p:cNvSpPr txBox="1">
            <a:spLocks noChangeArrowheads="1"/>
          </p:cNvSpPr>
          <p:nvPr/>
        </p:nvSpPr>
        <p:spPr bwMode="auto">
          <a:xfrm>
            <a:off x="4573588" y="5300663"/>
            <a:ext cx="1727200" cy="855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3593">
            <a:spAutoFit/>
          </a:bodyPr>
          <a:lstStyle/>
          <a:p>
            <a:pPr marL="254000" indent="-254000" algn="ctr" defTabSz="774700" eaLnBrk="0" hangingPunct="0"/>
            <a:r>
              <a:rPr lang="en-GB" sz="2000" b="1"/>
              <a:t>    ATV32</a:t>
            </a:r>
          </a:p>
          <a:p>
            <a:pPr marL="254000" indent="-254000" algn="ctr" defTabSz="774700" eaLnBrk="0" hangingPunct="0"/>
            <a:r>
              <a:rPr lang="ru-RU" sz="1200" b="1"/>
              <a:t>Универсальные ПЧ </a:t>
            </a:r>
            <a:endParaRPr lang="en-GB" sz="1200" b="1"/>
          </a:p>
          <a:p>
            <a:pPr marL="254000" indent="-254000" algn="ctr" defTabSz="774700" eaLnBrk="0" hangingPunct="0"/>
            <a:r>
              <a:rPr lang="en-GB" sz="1200"/>
              <a:t>P:</a:t>
            </a:r>
            <a:r>
              <a:rPr lang="en-GB" sz="1200" b="1"/>
              <a:t> </a:t>
            </a:r>
            <a:r>
              <a:rPr lang="en-GB" sz="1200"/>
              <a:t> 0,18 ... 15 кВт</a:t>
            </a:r>
            <a:endParaRPr lang="ru-RU" sz="1200"/>
          </a:p>
          <a:p>
            <a:pPr marL="254000" indent="-254000" algn="ctr" defTabSz="774700" eaLnBrk="0" hangingPunct="0"/>
            <a:r>
              <a:rPr lang="en-US" sz="1200"/>
              <a:t>MTTF= 3 000 000</a:t>
            </a:r>
            <a:endParaRPr lang="en-GB" sz="1200"/>
          </a:p>
        </p:txBody>
      </p:sp>
      <p:pic>
        <p:nvPicPr>
          <p:cNvPr id="21520" name="Picture 31" descr="ATV32 taille2 freigestel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0538" y="5084763"/>
            <a:ext cx="342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7" descr="ATV61 Brand migration 2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4238" y="5229225"/>
            <a:ext cx="61753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38" descr="ATV71 Brand migration 2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7588" y="2740025"/>
            <a:ext cx="6016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Rectangle 9"/>
          <p:cNvSpPr>
            <a:spLocks noChangeArrowheads="1"/>
          </p:cNvSpPr>
          <p:nvPr/>
        </p:nvSpPr>
        <p:spPr bwMode="auto">
          <a:xfrm>
            <a:off x="3236913" y="2247900"/>
            <a:ext cx="3417887" cy="2376488"/>
          </a:xfrm>
          <a:prstGeom prst="rect">
            <a:avLst/>
          </a:prstGeom>
          <a:solidFill>
            <a:srgbClr val="66FF66">
              <a:alpha val="5098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endParaRPr lang="de-DE"/>
          </a:p>
        </p:txBody>
      </p:sp>
      <p:sp>
        <p:nvSpPr>
          <p:cNvPr id="21524" name="Rectangle 6"/>
          <p:cNvSpPr>
            <a:spLocks noChangeArrowheads="1"/>
          </p:cNvSpPr>
          <p:nvPr/>
        </p:nvSpPr>
        <p:spPr bwMode="auto">
          <a:xfrm>
            <a:off x="3246120" y="3973513"/>
            <a:ext cx="2581593" cy="652462"/>
          </a:xfrm>
          <a:prstGeom prst="rect">
            <a:avLst/>
          </a:prstGeom>
          <a:solidFill>
            <a:srgbClr val="99FF66">
              <a:alpha val="52156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pPr algn="ctr"/>
            <a:r>
              <a:rPr lang="en-GB" sz="900" b="1" dirty="0"/>
              <a:t> </a:t>
            </a:r>
            <a:r>
              <a:rPr lang="en-GB" sz="1400" b="1" dirty="0"/>
              <a:t>      			 </a:t>
            </a:r>
          </a:p>
          <a:p>
            <a:pPr algn="ctr"/>
            <a:r>
              <a:rPr lang="en-GB" sz="1400" b="1" dirty="0"/>
              <a:t>                              </a:t>
            </a:r>
            <a:r>
              <a:rPr lang="ru-RU" sz="1400" b="1" dirty="0" smtClean="0"/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Altivar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212</a:t>
            </a:r>
            <a:endParaRPr lang="en-GB" sz="900" b="1" dirty="0">
              <a:solidFill>
                <a:schemeClr val="tx1"/>
              </a:solidFill>
            </a:endParaRP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           	                                         230</a:t>
            </a:r>
            <a:r>
              <a:rPr lang="ru-RU" sz="800" b="1" dirty="0">
                <a:solidFill>
                  <a:schemeClr val="tx1"/>
                </a:solidFill>
              </a:rPr>
              <a:t> –</a:t>
            </a:r>
            <a:r>
              <a:rPr lang="en-GB" sz="800" b="1" dirty="0">
                <a:solidFill>
                  <a:schemeClr val="tx1"/>
                </a:solidFill>
              </a:rPr>
              <a:t> 480</a:t>
            </a:r>
            <a:r>
              <a:rPr lang="ru-RU" sz="800" b="1" dirty="0">
                <a:solidFill>
                  <a:schemeClr val="tx1"/>
                </a:solidFill>
              </a:rPr>
              <a:t> В</a:t>
            </a:r>
            <a:endParaRPr lang="en-GB" sz="800" b="1" dirty="0">
              <a:solidFill>
                <a:schemeClr val="tx1"/>
              </a:solidFill>
            </a:endParaRPr>
          </a:p>
          <a:p>
            <a:pPr algn="ctr"/>
            <a:endParaRPr lang="en-GB" sz="800" dirty="0">
              <a:solidFill>
                <a:schemeClr val="tx1"/>
              </a:solidFill>
            </a:endParaRPr>
          </a:p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1525" name="Text Box 8"/>
          <p:cNvSpPr txBox="1">
            <a:spLocks noChangeArrowheads="1"/>
          </p:cNvSpPr>
          <p:nvPr/>
        </p:nvSpPr>
        <p:spPr bwMode="auto">
          <a:xfrm>
            <a:off x="2874963" y="4637088"/>
            <a:ext cx="4279900" cy="261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8755" tIns="39379" rIns="78755" bIns="39379">
            <a:spAutoFit/>
          </a:bodyPr>
          <a:lstStyle/>
          <a:p>
            <a:pPr marL="254000" indent="-254000" defTabSz="774700" eaLnBrk="0" hangingPunct="0">
              <a:spcBef>
                <a:spcPct val="50000"/>
              </a:spcBef>
            </a:pPr>
            <a:r>
              <a:rPr lang="en-GB" sz="1000" b="1" dirty="0"/>
              <a:t>   0,75 </a:t>
            </a:r>
            <a:r>
              <a:rPr lang="en-GB" sz="1000" b="1" dirty="0" err="1"/>
              <a:t>кВт</a:t>
            </a:r>
            <a:r>
              <a:rPr lang="en-GB" sz="1000" b="1" dirty="0"/>
              <a:t>      </a:t>
            </a:r>
            <a:r>
              <a:rPr lang="ru-RU" sz="1000" b="1" dirty="0" smtClean="0"/>
              <a:t>2,2</a:t>
            </a:r>
            <a:r>
              <a:rPr lang="en-GB" sz="1000" b="1" dirty="0" smtClean="0"/>
              <a:t> </a:t>
            </a:r>
            <a:r>
              <a:rPr lang="en-GB" sz="1000" b="1" dirty="0" err="1"/>
              <a:t>кВт</a:t>
            </a:r>
            <a:r>
              <a:rPr lang="en-GB" sz="1000" b="1" dirty="0"/>
              <a:t>            15 </a:t>
            </a:r>
            <a:r>
              <a:rPr lang="en-GB" sz="1000" b="1" dirty="0" err="1"/>
              <a:t>кВт</a:t>
            </a:r>
            <a:r>
              <a:rPr lang="en-GB" sz="1000" b="1" dirty="0"/>
              <a:t>                   75кВт            </a:t>
            </a:r>
            <a:r>
              <a:rPr lang="en-GB" sz="1200" b="1" dirty="0"/>
              <a:t>2400</a:t>
            </a:r>
            <a:r>
              <a:rPr lang="en-GB" sz="1000" b="1" dirty="0"/>
              <a:t> </a:t>
            </a:r>
            <a:r>
              <a:rPr lang="en-GB" sz="1000" b="1" dirty="0" err="1"/>
              <a:t>кВт</a:t>
            </a:r>
            <a:endParaRPr lang="en-GB" sz="1000" b="1" dirty="0"/>
          </a:p>
        </p:txBody>
      </p:sp>
      <p:sp>
        <p:nvSpPr>
          <p:cNvPr id="21526" name="Rectangle 10"/>
          <p:cNvSpPr>
            <a:spLocks noChangeArrowheads="1"/>
          </p:cNvSpPr>
          <p:nvPr/>
        </p:nvSpPr>
        <p:spPr bwMode="auto">
          <a:xfrm>
            <a:off x="2884488" y="3552825"/>
            <a:ext cx="1914525" cy="1068388"/>
          </a:xfrm>
          <a:prstGeom prst="rect">
            <a:avLst/>
          </a:prstGeom>
          <a:solidFill>
            <a:srgbClr val="99FF66">
              <a:alpha val="49019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752" tIns="10719" rIns="90752" bIns="45376"/>
          <a:lstStyle/>
          <a:p>
            <a:r>
              <a:rPr lang="en-GB" sz="1400" b="1"/>
              <a:t>        Altivar 312</a:t>
            </a:r>
            <a:endParaRPr lang="en-GB" sz="900" b="1"/>
          </a:p>
          <a:p>
            <a:r>
              <a:rPr lang="en-GB" sz="800" b="1"/>
              <a:t>                 230 – 600</a:t>
            </a:r>
            <a:r>
              <a:rPr lang="ru-RU" sz="800" b="1"/>
              <a:t> В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21527" name="Line 11"/>
          <p:cNvSpPr>
            <a:spLocks noChangeShapeType="1"/>
          </p:cNvSpPr>
          <p:nvPr/>
        </p:nvSpPr>
        <p:spPr bwMode="auto">
          <a:xfrm flipV="1">
            <a:off x="2884488" y="2173288"/>
            <a:ext cx="0" cy="2479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2884488" y="4168775"/>
            <a:ext cx="935037" cy="457200"/>
          </a:xfrm>
          <a:prstGeom prst="rect">
            <a:avLst/>
          </a:prstGeom>
          <a:solidFill>
            <a:srgbClr val="C6F4E2">
              <a:alpha val="52156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752" tIns="45376" rIns="90752" bIns="45376" anchor="ctr"/>
          <a:lstStyle/>
          <a:p>
            <a:pPr algn="ctr"/>
            <a:r>
              <a:rPr lang="en-GB" sz="1200" b="1"/>
              <a:t>Altivar 12</a:t>
            </a:r>
          </a:p>
          <a:p>
            <a:pPr algn="ctr"/>
            <a:r>
              <a:rPr lang="en-GB" sz="800" b="1"/>
              <a:t>100</a:t>
            </a:r>
            <a:r>
              <a:rPr lang="ru-RU" sz="800" b="1"/>
              <a:t> –</a:t>
            </a:r>
            <a:r>
              <a:rPr lang="en-GB" sz="800" b="1"/>
              <a:t> 230</a:t>
            </a:r>
            <a:r>
              <a:rPr lang="ru-RU" sz="800" b="1"/>
              <a:t> В</a:t>
            </a:r>
            <a:endParaRPr lang="en-GB" sz="800" b="1"/>
          </a:p>
        </p:txBody>
      </p:sp>
      <p:sp>
        <p:nvSpPr>
          <p:cNvPr id="21529" name="Line 13"/>
          <p:cNvSpPr>
            <a:spLocks noChangeShapeType="1"/>
          </p:cNvSpPr>
          <p:nvPr/>
        </p:nvSpPr>
        <p:spPr bwMode="auto">
          <a:xfrm>
            <a:off x="2890838" y="4641850"/>
            <a:ext cx="3925887" cy="15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Text Box 14"/>
          <p:cNvSpPr txBox="1">
            <a:spLocks noChangeArrowheads="1"/>
          </p:cNvSpPr>
          <p:nvPr/>
        </p:nvSpPr>
        <p:spPr bwMode="auto">
          <a:xfrm>
            <a:off x="4714875" y="2344738"/>
            <a:ext cx="1939925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752" tIns="45376" rIns="90752" bIns="453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ALTIVAR 61/71</a:t>
            </a:r>
          </a:p>
          <a:p>
            <a:pPr algn="ctr"/>
            <a:r>
              <a:rPr lang="en-GB" sz="800" b="1"/>
              <a:t>230 –</a:t>
            </a:r>
            <a:r>
              <a:rPr lang="ru-RU" sz="800" b="1"/>
              <a:t> </a:t>
            </a:r>
            <a:r>
              <a:rPr lang="en-GB" sz="800" b="1"/>
              <a:t>690</a:t>
            </a:r>
            <a:r>
              <a:rPr lang="ru-RU" sz="800" b="1"/>
              <a:t> В</a:t>
            </a:r>
            <a:endParaRPr lang="en-GB" sz="800" b="1"/>
          </a:p>
        </p:txBody>
      </p:sp>
      <p:sp>
        <p:nvSpPr>
          <p:cNvPr id="21531" name="Text Box 15"/>
          <p:cNvSpPr txBox="1">
            <a:spLocks noChangeArrowheads="1"/>
          </p:cNvSpPr>
          <p:nvPr/>
        </p:nvSpPr>
        <p:spPr bwMode="auto">
          <a:xfrm>
            <a:off x="2700338" y="1970088"/>
            <a:ext cx="16700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752" tIns="45376" rIns="90752" bIns="45376">
            <a:spAutoFit/>
          </a:bodyPr>
          <a:lstStyle/>
          <a:p>
            <a:r>
              <a:rPr lang="ru-RU" sz="1200" b="1">
                <a:solidFill>
                  <a:schemeClr val="accent1"/>
                </a:solidFill>
              </a:rPr>
              <a:t>Функциональность</a:t>
            </a:r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1532" name="Rectangle 29"/>
          <p:cNvSpPr>
            <a:spLocks noChangeArrowheads="1"/>
          </p:cNvSpPr>
          <p:nvPr/>
        </p:nvSpPr>
        <p:spPr bwMode="auto">
          <a:xfrm>
            <a:off x="2884488" y="3055938"/>
            <a:ext cx="1912937" cy="496887"/>
          </a:xfrm>
          <a:prstGeom prst="rect">
            <a:avLst/>
          </a:prstGeom>
          <a:solidFill>
            <a:srgbClr val="006421">
              <a:alpha val="49019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752" tIns="10719" rIns="90752" bIns="10719"/>
          <a:lstStyle/>
          <a:p>
            <a:r>
              <a:rPr lang="en-GB" sz="1400" b="1">
                <a:solidFill>
                  <a:schemeClr val="bg1"/>
                </a:solidFill>
              </a:rPr>
              <a:t>        Altivar 32</a:t>
            </a:r>
            <a:endParaRPr lang="en-GB" sz="900" b="1">
              <a:solidFill>
                <a:schemeClr val="bg1"/>
              </a:solidFill>
            </a:endParaRPr>
          </a:p>
          <a:p>
            <a:r>
              <a:rPr lang="en-GB" sz="800" b="1">
                <a:solidFill>
                  <a:schemeClr val="bg1"/>
                </a:solidFill>
              </a:rPr>
              <a:t>            230 – 500</a:t>
            </a:r>
            <a:r>
              <a:rPr lang="ru-RU" sz="800" b="1">
                <a:solidFill>
                  <a:schemeClr val="bg1"/>
                </a:solidFill>
              </a:rPr>
              <a:t> В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1533" name="Text Box 39"/>
          <p:cNvSpPr txBox="1">
            <a:spLocks noChangeArrowheads="1"/>
          </p:cNvSpPr>
          <p:nvPr/>
        </p:nvSpPr>
        <p:spPr bwMode="auto">
          <a:xfrm>
            <a:off x="6659563" y="4405313"/>
            <a:ext cx="10223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752" tIns="45376" rIns="90752" bIns="45376">
            <a:spAutoFit/>
          </a:bodyPr>
          <a:lstStyle/>
          <a:p>
            <a:r>
              <a:rPr lang="ru-RU" sz="1200" b="1">
                <a:solidFill>
                  <a:schemeClr val="accent1"/>
                </a:solidFill>
              </a:rPr>
              <a:t>Мощность</a:t>
            </a:r>
            <a:endParaRPr lang="en-GB" sz="1200" b="1">
              <a:solidFill>
                <a:schemeClr val="accent1"/>
              </a:solidFill>
            </a:endParaRPr>
          </a:p>
        </p:txBody>
      </p:sp>
      <p:pic>
        <p:nvPicPr>
          <p:cNvPr id="21534" name="Picture 42" descr="Val_ATV212H075M3X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2616200"/>
            <a:ext cx="1522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31800" y="149225"/>
            <a:ext cx="83978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r>
              <a:rPr lang="ru-RU" sz="3600" b="1">
                <a:solidFill>
                  <a:schemeClr val="accent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Встроенные функции</a:t>
            </a:r>
            <a:endParaRPr lang="en-US" sz="2000" b="1">
              <a:solidFill>
                <a:schemeClr val="accent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04838" y="3429000"/>
            <a:ext cx="9985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Daisy Chain</a:t>
            </a:r>
          </a:p>
        </p:txBody>
      </p:sp>
      <p:sp>
        <p:nvSpPr>
          <p:cNvPr id="38916" name="Rectangle 24"/>
          <p:cNvSpPr>
            <a:spLocks noChangeArrowheads="1"/>
          </p:cNvSpPr>
          <p:nvPr/>
        </p:nvSpPr>
        <p:spPr bwMode="auto">
          <a:xfrm>
            <a:off x="1085850" y="971550"/>
            <a:ext cx="63357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r>
              <a:rPr lang="ru-RU" sz="3200"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Вентиляционное оборудование</a:t>
            </a:r>
            <a:endParaRPr lang="en-US" sz="14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917" name="Picture 25" descr="HV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1090613"/>
            <a:ext cx="660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Wate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2901950"/>
            <a:ext cx="647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28"/>
          <p:cNvSpPr>
            <a:spLocks noChangeArrowheads="1"/>
          </p:cNvSpPr>
          <p:nvPr/>
        </p:nvSpPr>
        <p:spPr bwMode="auto">
          <a:xfrm>
            <a:off x="1085850" y="4414838"/>
            <a:ext cx="35575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r>
              <a:rPr lang="en-US" sz="3200"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HVAC</a:t>
            </a:r>
            <a:r>
              <a:rPr lang="ru-RU" sz="3200"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-системы</a:t>
            </a:r>
            <a:endParaRPr lang="en-US" sz="1600" b="1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920" name="Picture 7" descr="Buildings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572000"/>
            <a:ext cx="6477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014413" y="1543050"/>
            <a:ext cx="3286125" cy="78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Режим пожаротушения</a:t>
            </a: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Исключение резонансов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4100513" y="1538288"/>
            <a:ext cx="3395662" cy="78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Управление шибером</a:t>
            </a: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Снижение шума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7015163" y="1533525"/>
            <a:ext cx="20764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Регулирование потока</a:t>
            </a: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1081088" y="2814638"/>
            <a:ext cx="6335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/>
          <a:lstStyle/>
          <a:p>
            <a:r>
              <a:rPr lang="ru-RU" sz="3200"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Насосное оборудование</a:t>
            </a:r>
            <a:endParaRPr lang="en-US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009650" y="3352800"/>
            <a:ext cx="3286125" cy="78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Регулирование давления</a:t>
            </a: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Обнаружение засоров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4095750" y="3348038"/>
            <a:ext cx="3395663" cy="78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Спящий режим</a:t>
            </a: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Снижение шума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6186488" y="3343275"/>
            <a:ext cx="2900362" cy="109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Предотвращение гидроударов</a:t>
            </a: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Защита от сухого хода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004888" y="4976813"/>
            <a:ext cx="2952750" cy="14000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Энергосбережение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Защита от неправильного направления вращения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3571876" y="4972050"/>
            <a:ext cx="2486025" cy="1015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Мониторинг потребляемой электроэнергии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6181725" y="4967288"/>
            <a:ext cx="2900363" cy="17078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11" tIns="45556" rIns="91111" bIns="45556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Преобразование сигнала давления в поток</a:t>
            </a:r>
          </a:p>
          <a:p>
            <a:pPr marL="185738" indent="-18573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Автооптимизация темпа разгона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7"/>
            <a:ext cx="8286750" cy="1474788"/>
          </a:xfrm>
        </p:spPr>
        <p:txBody>
          <a:bodyPr anchor="t"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Интеграция в системы управления зданиями</a:t>
            </a:r>
            <a:endParaRPr lang="en-US" sz="28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14513"/>
            <a:ext cx="418863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4" descr="Arrow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6526" y="2576513"/>
            <a:ext cx="466725" cy="334963"/>
          </a:xfrm>
          <a:prstGeom prst="rect">
            <a:avLst/>
          </a:prstGeom>
          <a:noFill/>
        </p:spPr>
      </p:pic>
      <p:pic>
        <p:nvPicPr>
          <p:cNvPr id="70" name="Picture 5" descr="Arrow_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5101" y="5218113"/>
            <a:ext cx="466725" cy="334962"/>
          </a:xfrm>
          <a:prstGeom prst="rect">
            <a:avLst/>
          </a:prstGeom>
          <a:noFill/>
        </p:spPr>
      </p:pic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4557713" y="2443163"/>
            <a:ext cx="4286250" cy="232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A6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Встроенные интерфейсы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53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953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0" cap="none" spc="0" normalizeH="0" baseline="0" noProof="0" dirty="0" smtClean="0">
              <a:ln>
                <a:noFill/>
              </a:ln>
              <a:solidFill>
                <a:srgbClr val="00953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Modbus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Apogee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FLN P1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Metasys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N2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BacNet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557713" y="5043489"/>
            <a:ext cx="4200526" cy="8556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4FA600"/>
                </a:solidFill>
                <a:latin typeface="Calibri" pitchFamily="34" charset="0"/>
                <a:cs typeface="Calibri" pitchFamily="34" charset="0"/>
              </a:rPr>
              <a:t>Дополнительная плата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A6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4FA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LonWorks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2908300" y="3963988"/>
            <a:ext cx="998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Daisy Chain</a:t>
            </a:r>
          </a:p>
        </p:txBody>
      </p:sp>
      <p:grpSp>
        <p:nvGrpSpPr>
          <p:cNvPr id="74" name="Group 9"/>
          <p:cNvGrpSpPr>
            <a:grpSpLocks/>
          </p:cNvGrpSpPr>
          <p:nvPr/>
        </p:nvGrpSpPr>
        <p:grpSpPr bwMode="auto">
          <a:xfrm>
            <a:off x="2986088" y="3746500"/>
            <a:ext cx="863600" cy="771525"/>
            <a:chOff x="1919" y="2126"/>
            <a:chExt cx="861" cy="325"/>
          </a:xfrm>
        </p:grpSpPr>
        <p:sp>
          <p:nvSpPr>
            <p:cNvPr id="75" name="AutoShape 10"/>
            <p:cNvSpPr>
              <a:spLocks noChangeArrowheads="1"/>
            </p:cNvSpPr>
            <p:nvPr/>
          </p:nvSpPr>
          <p:spPr bwMode="auto">
            <a:xfrm>
              <a:off x="1955" y="2126"/>
              <a:ext cx="794" cy="325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381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1919" y="2174"/>
              <a:ext cx="861" cy="2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Daisy Chain</a:t>
              </a:r>
            </a:p>
          </p:txBody>
        </p:sp>
      </p:grpSp>
      <p:pic>
        <p:nvPicPr>
          <p:cNvPr id="77" name="Picture 13" descr="LonWor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288" y="5819775"/>
            <a:ext cx="1231596" cy="238125"/>
          </a:xfrm>
          <a:prstGeom prst="rect">
            <a:avLst/>
          </a:prstGeom>
          <a:noFill/>
        </p:spPr>
      </p:pic>
      <p:pic>
        <p:nvPicPr>
          <p:cNvPr id="78" name="Picture 14" descr="Bacnet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4195761"/>
            <a:ext cx="1076324" cy="482023"/>
          </a:xfrm>
          <a:prstGeom prst="rect">
            <a:avLst/>
          </a:prstGeom>
          <a:noFill/>
        </p:spPr>
      </p:pic>
      <p:pic>
        <p:nvPicPr>
          <p:cNvPr id="79" name="Picture 15" descr="header_metasys"/>
          <p:cNvPicPr>
            <a:picLocks noChangeAspect="1" noChangeArrowheads="1"/>
          </p:cNvPicPr>
          <p:nvPr/>
        </p:nvPicPr>
        <p:blipFill>
          <a:blip r:embed="rId8" cstate="print"/>
          <a:srcRect l="67252"/>
          <a:stretch>
            <a:fillRect/>
          </a:stretch>
        </p:blipFill>
        <p:spPr bwMode="auto">
          <a:xfrm>
            <a:off x="6211887" y="3757613"/>
            <a:ext cx="1292756" cy="381000"/>
          </a:xfrm>
          <a:prstGeom prst="rect">
            <a:avLst/>
          </a:prstGeom>
          <a:noFill/>
        </p:spPr>
      </p:pic>
      <p:pic>
        <p:nvPicPr>
          <p:cNvPr id="80" name="Picture 16" descr="Anywhere_Color_Smalles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986586"/>
            <a:ext cx="822325" cy="890090"/>
          </a:xfrm>
          <a:prstGeom prst="rect">
            <a:avLst/>
          </a:prstGeom>
          <a:noFill/>
        </p:spPr>
      </p:pic>
      <p:sp>
        <p:nvSpPr>
          <p:cNvPr id="81" name="AutoShape 18"/>
          <p:cNvSpPr>
            <a:spLocks noChangeArrowheads="1"/>
          </p:cNvSpPr>
          <p:nvPr/>
        </p:nvSpPr>
        <p:spPr bwMode="auto">
          <a:xfrm>
            <a:off x="4440237" y="2986087"/>
            <a:ext cx="3517901" cy="16859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8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323850" y="2271713"/>
            <a:ext cx="8520113" cy="3965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2646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4770438" y="2049463"/>
            <a:ext cx="43735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744538" eaLnBrk="0" hangingPunct="0"/>
            <a:endParaRPr lang="ru-RU" sz="1000" b="1">
              <a:solidFill>
                <a:srgbClr val="003399"/>
              </a:solidFill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50825" y="-23813"/>
            <a:ext cx="6481763" cy="1492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5735" tIns="37868" rIns="75735" bIns="37868" anchor="ctr">
            <a:spAutoFit/>
          </a:bodyPr>
          <a:lstStyle/>
          <a:p>
            <a:pPr defTabSz="630238" eaLnBrk="0" hangingPunct="0"/>
            <a:r>
              <a:rPr lang="en-US" sz="3600" b="1">
                <a:solidFill>
                  <a:schemeClr val="accent1"/>
                </a:solidFill>
                <a:latin typeface="SEOptimistBlack" pitchFamily="50" charset="0"/>
              </a:rPr>
              <a:t>Altivar 61</a:t>
            </a:r>
            <a:endParaRPr lang="fr-FR" sz="3600" b="1" i="1">
              <a:solidFill>
                <a:schemeClr val="accent1"/>
              </a:solidFill>
              <a:latin typeface="SEOptimistBlack" pitchFamily="50" charset="0"/>
            </a:endParaRPr>
          </a:p>
          <a:p>
            <a:pPr defTabSz="630238" eaLnBrk="0" hangingPunct="0"/>
            <a:r>
              <a:rPr lang="en-US" sz="2800" b="1" i="1">
                <a:solidFill>
                  <a:schemeClr val="accent1"/>
                </a:solidFill>
                <a:latin typeface="SEOptimistBlack" pitchFamily="50" charset="0"/>
              </a:rPr>
              <a:t>Drives for HVAC and variable torque application</a:t>
            </a:r>
            <a:endParaRPr lang="fr-FR" sz="2800" b="1" i="1">
              <a:solidFill>
                <a:schemeClr val="accent1"/>
              </a:solidFill>
              <a:latin typeface="SEOptimistBlack" pitchFamily="50" charset="0"/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95288" y="5229225"/>
            <a:ext cx="1271587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5735" tIns="37868" rIns="75735" bIns="37868" anchor="ctr">
            <a:spAutoFit/>
          </a:bodyPr>
          <a:lstStyle/>
          <a:p>
            <a:pPr defTabSz="630238" eaLnBrk="0" hangingPunct="0"/>
            <a:r>
              <a:rPr lang="en-US" sz="1600" b="1" i="1">
                <a:solidFill>
                  <a:srgbClr val="0066FF"/>
                </a:solidFill>
                <a:latin typeface="Times New Roman Cyr" pitchFamily="18" charset="0"/>
              </a:rPr>
              <a:t>Comfort and</a:t>
            </a:r>
            <a:endParaRPr lang="ru-RU" sz="1600" b="1" i="1">
              <a:solidFill>
                <a:srgbClr val="0066FF"/>
              </a:solidFill>
              <a:latin typeface="Times New Roman Cyr" pitchFamily="18" charset="0"/>
            </a:endParaRPr>
          </a:p>
          <a:p>
            <a:pPr defTabSz="630238" eaLnBrk="0" hangingPunct="0"/>
            <a:r>
              <a:rPr lang="fr-FR" sz="1600" b="1" i="1">
                <a:solidFill>
                  <a:srgbClr val="0066CC"/>
                </a:solidFill>
                <a:latin typeface="Times New Roman" pitchFamily="18" charset="0"/>
              </a:rPr>
              <a:t>energysaving</a:t>
            </a:r>
          </a:p>
        </p:txBody>
      </p:sp>
      <p:pic>
        <p:nvPicPr>
          <p:cNvPr id="40965" name="Picture 8" descr="102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92375"/>
            <a:ext cx="18827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 descr="635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508500"/>
            <a:ext cx="19145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3824288" y="3213100"/>
            <a:ext cx="938212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2954" tIns="41477" rIns="82954" bIns="41477">
            <a:spAutoFit/>
          </a:bodyPr>
          <a:lstStyle/>
          <a:p>
            <a:pPr algn="ctr" defTabSz="690563" eaLnBrk="0" hangingPunct="0"/>
            <a:r>
              <a:rPr lang="en-US" b="1">
                <a:solidFill>
                  <a:schemeClr val="tx1"/>
                </a:solidFill>
              </a:rPr>
              <a:t>Pumps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5286375" y="1724025"/>
            <a:ext cx="704850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2954" tIns="41477" rIns="82954" bIns="41477">
            <a:spAutoFit/>
          </a:bodyPr>
          <a:lstStyle/>
          <a:p>
            <a:pPr algn="ctr" defTabSz="690563" eaLnBrk="0" hangingPunct="0"/>
            <a:r>
              <a:rPr lang="en-US" b="1">
                <a:solidFill>
                  <a:schemeClr val="tx1"/>
                </a:solidFill>
              </a:rPr>
              <a:t>Fans</a:t>
            </a: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2555875" y="4221163"/>
            <a:ext cx="1655763" cy="36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2954" tIns="41477" rIns="82954" bIns="41477">
            <a:spAutoFit/>
          </a:bodyPr>
          <a:lstStyle/>
          <a:p>
            <a:pPr algn="ctr" defTabSz="690563" eaLnBrk="0" hangingPunct="0"/>
            <a:r>
              <a:rPr lang="en-US" b="1">
                <a:solidFill>
                  <a:schemeClr val="tx1"/>
                </a:solidFill>
              </a:rPr>
              <a:t>Compressors</a:t>
            </a:r>
          </a:p>
        </p:txBody>
      </p:sp>
      <p:pic>
        <p:nvPicPr>
          <p:cNvPr id="40970" name="Picture 13" descr="105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9425" y="798513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60575"/>
            <a:ext cx="2003425" cy="2951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lum bright="-4000" contrast="4000"/>
          </a:blip>
          <a:srcRect/>
          <a:stretch>
            <a:fillRect/>
          </a:stretch>
        </p:blipFill>
        <p:spPr>
          <a:xfrm>
            <a:off x="5784850" y="4292600"/>
            <a:ext cx="3359150" cy="2271713"/>
          </a:xfrm>
        </p:spPr>
      </p:pic>
      <p:sp>
        <p:nvSpPr>
          <p:cNvPr id="40973" name="Text Box 10"/>
          <p:cNvSpPr txBox="1">
            <a:spLocks noChangeArrowheads="1"/>
          </p:cNvSpPr>
          <p:nvPr/>
        </p:nvSpPr>
        <p:spPr bwMode="auto">
          <a:xfrm>
            <a:off x="2011363" y="1611313"/>
            <a:ext cx="22907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4" tIns="45712" rIns="91424" bIns="45712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От 0,75 до 2400 кВт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53988"/>
            <a:ext cx="8520112" cy="1087437"/>
          </a:xfrm>
        </p:spPr>
        <p:txBody>
          <a:bodyPr/>
          <a:lstStyle/>
          <a:p>
            <a:pPr eaLnBrk="1" hangingPunct="1"/>
            <a:r>
              <a:rPr lang="en-US" sz="44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Altivar</a:t>
            </a:r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61</a:t>
            </a:r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			0,75 – 630 кВт</a:t>
            </a:r>
            <a:endParaRPr lang="en-US" sz="32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988129" y="1240971"/>
            <a:ext cx="6155871" cy="50000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111" tIns="45556" rIns="91111" bIns="45556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Широкий диапазон мощности для нагрузок с переменным моментом.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Устойчивость к просадкам питающего напряжения до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50 %.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Рабочая температура до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50°C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без снижения характеристик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Все распространенные сетевые интерфейсы.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Дополнительные карты – широкие возможности по расширению функционала привода.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Конфигурируемая реакция на аварии.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Настройка сигналов предупреждений.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Автоадаптация частоты ШИМ.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Фильтр ЭМС. Высокая устойчивость к помехам в сети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 cstate="print"/>
          <a:srcRect l="17921" r="19159"/>
          <a:stretch>
            <a:fillRect/>
          </a:stretch>
        </p:blipFill>
        <p:spPr bwMode="auto">
          <a:xfrm>
            <a:off x="381000" y="1315721"/>
            <a:ext cx="2265358" cy="359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24" y="1828799"/>
            <a:ext cx="5402104" cy="464697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77788"/>
            <a:ext cx="8280400" cy="965200"/>
          </a:xfrm>
        </p:spPr>
        <p:txBody>
          <a:bodyPr tIns="10798" bIns="10798"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Calibri" pitchFamily="34" charset="0"/>
              </a:rPr>
              <a:t>Каскадная насосная станция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052513"/>
            <a:ext cx="7640638" cy="4525962"/>
          </a:xfrm>
        </p:spPr>
        <p:txBody>
          <a:bodyPr rIns="17997" bIns="10798"/>
          <a:lstStyle/>
          <a:p>
            <a:pPr marL="268288" indent="-268288" eaLnBrk="1" hangingPunct="1"/>
            <a:r>
              <a:rPr lang="ru-RU" sz="1800" dirty="0" smtClean="0"/>
              <a:t>Каскадный контроллер </a:t>
            </a:r>
            <a:r>
              <a:rPr lang="en-US" sz="1800" dirty="0" smtClean="0"/>
              <a:t>VW3A3502</a:t>
            </a:r>
            <a:r>
              <a:rPr lang="ru-RU" sz="1800" dirty="0" smtClean="0"/>
              <a:t> интегрируется в корпус </a:t>
            </a:r>
            <a:r>
              <a:rPr lang="en-US" sz="1800" dirty="0" smtClean="0"/>
              <a:t>ATV61</a:t>
            </a:r>
            <a:endParaRPr lang="ru-RU" sz="1800" dirty="0" smtClean="0"/>
          </a:p>
          <a:p>
            <a:pPr marL="268288" indent="-268288" eaLnBrk="1" hangingPunct="1"/>
            <a:r>
              <a:rPr lang="ru-RU" sz="1800" dirty="0" smtClean="0"/>
              <a:t>До 5 насосов</a:t>
            </a:r>
          </a:p>
          <a:p>
            <a:pPr marL="268288" indent="-268288" eaLnBrk="1" hangingPunct="1"/>
            <a:r>
              <a:rPr lang="ru-RU" sz="1800" dirty="0" smtClean="0"/>
              <a:t>Учет моторесурса</a:t>
            </a:r>
          </a:p>
          <a:p>
            <a:pPr marL="268288" indent="-268288" eaLnBrk="1" hangingPunct="1"/>
            <a:r>
              <a:rPr lang="ru-RU" sz="1800" dirty="0" smtClean="0"/>
              <a:t>Один регулируемый </a:t>
            </a:r>
            <a:r>
              <a:rPr lang="ru-RU" sz="1800" dirty="0" smtClean="0"/>
              <a:t>или</a:t>
            </a:r>
            <a:br>
              <a:rPr lang="ru-RU" sz="1800" dirty="0" smtClean="0"/>
            </a:br>
            <a:r>
              <a:rPr lang="ru-RU" sz="1800" dirty="0" smtClean="0"/>
              <a:t>все </a:t>
            </a:r>
            <a:r>
              <a:rPr lang="ru-RU" sz="1800" dirty="0" smtClean="0"/>
              <a:t>регулируемые</a:t>
            </a:r>
          </a:p>
          <a:p>
            <a:pPr marL="268288" indent="-268288" eaLnBrk="1" hangingPunct="1"/>
            <a:r>
              <a:rPr lang="ru-RU" sz="1800" dirty="0" smtClean="0"/>
              <a:t>Вывод в резерв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8" y="3408363"/>
            <a:ext cx="2003425" cy="2951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latin typeface="Calibri" pitchFamily="34" charset="0"/>
                <a:cs typeface="Calibri" pitchFamily="34" charset="0"/>
              </a:rPr>
              <a:t>Altivar 61</a:t>
            </a:r>
            <a:r>
              <a:rPr lang="ru-RU" b="1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smtClean="0">
                <a:latin typeface="Calibri" pitchFamily="34" charset="0"/>
                <a:cs typeface="Calibri" pitchFamily="34" charset="0"/>
              </a:rPr>
            </a:br>
            <a:r>
              <a:rPr lang="ru-RU" sz="2800" b="1" smtClean="0">
                <a:latin typeface="Calibri" pitchFamily="34" charset="0"/>
                <a:cs typeface="Calibri" pitchFamily="34" charset="0"/>
              </a:rPr>
              <a:t>для нагрузок с постоянным моментом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3333" y="1321405"/>
            <a:ext cx="8314267" cy="3231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111" tIns="45556" rIns="91111" bIns="45556">
            <a:spAutoFit/>
          </a:bodyPr>
          <a:lstStyle/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Компрессоры, конвейеры, экструдеры, миксеры и т.п.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При условии, что пусковой момент не превышает 130%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При условии, что не требуется длительная работа на частоте ниже 5 Гц.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Для достижения наилучшего управления двигателем необходимо выбрать режим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SVCV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и запустить автонастройку преобразователя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Энергосбережение</a:t>
            </a:r>
            <a:endParaRPr lang="en-US" sz="2800" b="1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95275" y="860425"/>
            <a:ext cx="8229600" cy="9826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Внедрение ЧРП в системах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HVAC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позволяет снизить потребление электроэнергии в среднем на 30%</a:t>
            </a: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Новые версии прошивок для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ATV71</a:t>
            </a:r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61</a:t>
            </a:r>
            <a:endParaRPr lang="en-US" sz="28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28625" y="1228725"/>
            <a:ext cx="8886825" cy="1000125"/>
          </a:xfrm>
          <a:prstGeom prst="roundRect">
            <a:avLst>
              <a:gd name="adj" fmla="val 21505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sz="1400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r>
              <a:rPr lang="en-US" sz="1400" b="1"/>
              <a:t>Profinet communication, VW3A3327</a:t>
            </a:r>
          </a:p>
          <a:p>
            <a:pPr>
              <a:buFontTx/>
              <a:buChar char="•"/>
            </a:pPr>
            <a:r>
              <a:rPr lang="en-US" sz="1400" b="1"/>
              <a:t>EtherCat communication card , VW3A3326</a:t>
            </a:r>
          </a:p>
          <a:p>
            <a:pPr>
              <a:buFontTx/>
              <a:buChar char="•"/>
            </a:pPr>
            <a:r>
              <a:rPr lang="en-US" sz="1400" b="1"/>
              <a:t>Ethernet/IP RSTP communication, VW3A3320</a:t>
            </a:r>
          </a:p>
          <a:p>
            <a:pPr>
              <a:buFontTx/>
              <a:buChar char="•"/>
            </a:pPr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1016000"/>
            <a:ext cx="3227388" cy="461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New Communication</a:t>
            </a:r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4813" y="5314950"/>
            <a:ext cx="8996362" cy="1069975"/>
          </a:xfrm>
          <a:prstGeom prst="roundRect">
            <a:avLst>
              <a:gd name="adj" fmla="val 12597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buFontTx/>
              <a:buChar char="•"/>
            </a:pPr>
            <a:endParaRPr lang="en-US" sz="1400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8175" y="5057775"/>
            <a:ext cx="1487488" cy="461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Remarks</a:t>
            </a:r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25463" y="5557838"/>
            <a:ext cx="794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 Power Suite is no longer compliant with new version, only SoMove Software</a:t>
            </a:r>
            <a:endParaRPr lang="en-US" sz="120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accent1"/>
                </a:solidFill>
              </a:rPr>
              <a:t>The launch of new firmware will be in June, 2013</a:t>
            </a:r>
          </a:p>
          <a:p>
            <a:pPr>
              <a:buFont typeface="Arial" pitchFamily="34" charset="0"/>
              <a:buChar char="•"/>
            </a:pPr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5925" y="2628900"/>
            <a:ext cx="8362315" cy="2278380"/>
          </a:xfrm>
          <a:prstGeom prst="roundRect">
            <a:avLst>
              <a:gd name="adj" fmla="val 8301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buFontTx/>
              <a:buChar char="•"/>
            </a:pP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42950" y="2368550"/>
            <a:ext cx="2663825" cy="461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Software version</a:t>
            </a:r>
            <a:endParaRPr lang="en-GB" sz="1200" b="1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8025" y="2841625"/>
          <a:ext cx="7765416" cy="1857375"/>
        </p:xfrm>
        <a:graphic>
          <a:graphicData uri="http://schemas.openxmlformats.org/drawingml/2006/table">
            <a:tbl>
              <a:tblPr/>
              <a:tblGrid>
                <a:gridCol w="3882708"/>
                <a:gridCol w="388270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ATV61:V5.8IE36#6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ATV71: V5.7IE70#6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ATV61 S6X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ATV71 S6X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ATV61 WATER COOLED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ATV71 WATER COOLED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ATV61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ATV71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tIns="10798" bIns="10798"/>
          <a:lstStyle/>
          <a:p>
            <a:pPr eaLnBrk="1" hangingPunct="1"/>
            <a:r>
              <a:rPr lang="ru-RU" smtClean="0"/>
              <a:t>Каскадная насосная станция</a:t>
            </a:r>
          </a:p>
        </p:txBody>
      </p:sp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931988"/>
            <a:ext cx="6078537" cy="448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052513"/>
            <a:ext cx="8642350" cy="4525962"/>
          </a:xfrm>
        </p:spPr>
        <p:txBody>
          <a:bodyPr rIns="17997" bIns="10798"/>
          <a:lstStyle/>
          <a:p>
            <a:pPr eaLnBrk="1" hangingPunct="1"/>
            <a:r>
              <a:rPr lang="ru-RU" sz="1800" smtClean="0"/>
              <a:t>Каскадный контроллер </a:t>
            </a:r>
            <a:r>
              <a:rPr lang="en-US" sz="1800" smtClean="0"/>
              <a:t>VW3A350</a:t>
            </a:r>
            <a:r>
              <a:rPr lang="ru-RU" sz="1800" smtClean="0"/>
              <a:t>3</a:t>
            </a:r>
            <a:r>
              <a:rPr lang="en-US" sz="1800" smtClean="0"/>
              <a:t> </a:t>
            </a:r>
            <a:r>
              <a:rPr lang="ru-RU" sz="1800" smtClean="0"/>
              <a:t>интегрируется в корпус </a:t>
            </a:r>
            <a:r>
              <a:rPr lang="en-US" sz="1800" smtClean="0"/>
              <a:t>ATV61</a:t>
            </a:r>
          </a:p>
          <a:p>
            <a:pPr eaLnBrk="1" hangingPunct="1"/>
            <a:r>
              <a:rPr lang="ru-RU" sz="1800" smtClean="0"/>
              <a:t>До </a:t>
            </a:r>
            <a:r>
              <a:rPr lang="en-US" sz="1800" smtClean="0"/>
              <a:t>4</a:t>
            </a:r>
            <a:r>
              <a:rPr lang="ru-RU" sz="1800" smtClean="0"/>
              <a:t> насосов</a:t>
            </a:r>
            <a:r>
              <a:rPr lang="en-US" sz="1800" smtClean="0"/>
              <a:t> + </a:t>
            </a:r>
            <a:r>
              <a:rPr lang="ru-RU" sz="1800" smtClean="0"/>
              <a:t>насос подкачки</a:t>
            </a:r>
            <a:r>
              <a:rPr lang="en-US" sz="1800" smtClean="0"/>
              <a:t>/</a:t>
            </a:r>
            <a:r>
              <a:rPr lang="ru-RU" sz="1800" smtClean="0"/>
              <a:t>заливки</a:t>
            </a:r>
          </a:p>
          <a:p>
            <a:pPr eaLnBrk="1" hangingPunct="1"/>
            <a:r>
              <a:rPr lang="ru-RU" sz="1800" smtClean="0"/>
              <a:t>Прямой пуск без гидроудара </a:t>
            </a:r>
          </a:p>
          <a:p>
            <a:pPr eaLnBrk="1" hangingPunct="1"/>
            <a:r>
              <a:rPr lang="ru-RU" sz="1800" smtClean="0"/>
              <a:t>Учет моторесурса</a:t>
            </a:r>
          </a:p>
          <a:p>
            <a:pPr eaLnBrk="1" hangingPunct="1"/>
            <a:r>
              <a:rPr lang="ru-RU" sz="1800" smtClean="0"/>
              <a:t>Расписание работы</a:t>
            </a:r>
          </a:p>
          <a:p>
            <a:pPr eaLnBrk="1" hangingPunct="1"/>
            <a:r>
              <a:rPr lang="ru-RU" sz="1800" smtClean="0"/>
              <a:t>Автоочистка</a:t>
            </a:r>
          </a:p>
          <a:p>
            <a:pPr eaLnBrk="1" hangingPunct="1"/>
            <a:r>
              <a:rPr lang="ru-RU" sz="1800" smtClean="0"/>
              <a:t>Вывод в резерв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3983038"/>
            <a:ext cx="1609725" cy="2371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53988"/>
            <a:ext cx="8520112" cy="1087437"/>
          </a:xfrm>
        </p:spPr>
        <p:txBody>
          <a:bodyPr/>
          <a:lstStyle/>
          <a:p>
            <a:pPr eaLnBrk="1" hangingPunct="1"/>
            <a:r>
              <a:rPr lang="en-US" sz="44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Altivar</a:t>
            </a:r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			0,75 – 500 кВт</a:t>
            </a:r>
            <a:endParaRPr lang="en-US" sz="32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988130" y="1240971"/>
            <a:ext cx="5943600" cy="46317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111" tIns="45556" rIns="91111" bIns="45556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Широкий диапазон мощности для нагрузок с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постоянным моментом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Пусковой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момент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до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220%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Мн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Перегрузочная способность 170% в теч. 1 мин.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Векторное управление потоком асинхронных двигателей с датчиком или без датчика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Векторное управление синхронными двигателями с постоянными магнитами  с датчиком и без.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Весоизмерение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нагрузки на валу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двигателя для грузоподъемных механизмов.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Дополнительные карты – широкие возможности по расширению функционала привода.</a:t>
            </a:r>
          </a:p>
          <a:p>
            <a:pPr marL="268288" indent="-268288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●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876300" y="6518275"/>
            <a:ext cx="166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144" tIns="45572" rIns="91144" bIns="45572">
            <a:spAutoFit/>
          </a:bodyPr>
          <a:lstStyle/>
          <a:p>
            <a:pPr eaLnBrk="0" hangingPunct="0"/>
            <a:endParaRPr lang="ru-RU" sz="2400" b="1" u="sng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 cstate="print"/>
          <a:srcRect l="17921" r="19159"/>
          <a:stretch>
            <a:fillRect/>
          </a:stretch>
        </p:blipFill>
        <p:spPr bwMode="auto">
          <a:xfrm>
            <a:off x="381000" y="1315721"/>
            <a:ext cx="2265358" cy="359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686800" cy="1511300"/>
          </a:xfrm>
          <a:noFill/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ATV12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Компактный привод для простых механизмов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1" name="Picture 4" descr="ATV12 ML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838" y="5100638"/>
            <a:ext cx="27178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16213" y="1125538"/>
            <a:ext cx="6427787" cy="517366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 marL="625475" lvl="1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Диапазон мощностей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 marL="625475" lvl="2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 Однофазное питание</a:t>
            </a:r>
            <a:r>
              <a:rPr lang="en-US" dirty="0" smtClean="0">
                <a:solidFill>
                  <a:schemeClr val="tx1"/>
                </a:solidFill>
              </a:rPr>
              <a:t> 110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en-US" dirty="0" smtClean="0">
                <a:solidFill>
                  <a:schemeClr val="tx1"/>
                </a:solidFill>
              </a:rPr>
              <a:t>=&gt; 0,75 </a:t>
            </a:r>
            <a:r>
              <a:rPr lang="ru-RU" dirty="0" smtClean="0">
                <a:solidFill>
                  <a:schemeClr val="tx1"/>
                </a:solidFill>
              </a:rPr>
              <a:t>кВт</a:t>
            </a:r>
            <a:endParaRPr lang="en-US" dirty="0" smtClean="0">
              <a:solidFill>
                <a:schemeClr val="tx1"/>
              </a:solidFill>
            </a:endParaRPr>
          </a:p>
          <a:p>
            <a:pPr marL="625475" lvl="2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Однофазное питание</a:t>
            </a:r>
            <a:r>
              <a:rPr lang="en-US" u="sng" dirty="0" smtClean="0">
                <a:solidFill>
                  <a:schemeClr val="tx1"/>
                </a:solidFill>
              </a:rPr>
              <a:t> 240</a:t>
            </a:r>
            <a:r>
              <a:rPr lang="ru-RU" u="sng" dirty="0" smtClean="0">
                <a:solidFill>
                  <a:schemeClr val="tx1"/>
                </a:solidFill>
              </a:rPr>
              <a:t>В</a:t>
            </a:r>
            <a:r>
              <a:rPr lang="en-US" u="sng" dirty="0" smtClean="0">
                <a:solidFill>
                  <a:schemeClr val="tx1"/>
                </a:solidFill>
              </a:rPr>
              <a:t>=&gt;</a:t>
            </a:r>
            <a:r>
              <a:rPr lang="ru-RU" u="sng" dirty="0" smtClean="0">
                <a:solidFill>
                  <a:schemeClr val="tx1"/>
                </a:solidFill>
              </a:rPr>
              <a:t> 0,18 -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2,2 </a:t>
            </a:r>
            <a:r>
              <a:rPr lang="ru-RU" u="sng" dirty="0" smtClean="0">
                <a:solidFill>
                  <a:schemeClr val="tx1"/>
                </a:solidFill>
              </a:rPr>
              <a:t>кВт</a:t>
            </a:r>
            <a:endParaRPr lang="en-US" u="sng" dirty="0" smtClean="0">
              <a:solidFill>
                <a:schemeClr val="tx1"/>
              </a:solidFill>
            </a:endParaRPr>
          </a:p>
          <a:p>
            <a:pPr marL="625475" lvl="2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 Трехфазное питание</a:t>
            </a:r>
            <a:r>
              <a:rPr lang="en-US" dirty="0" smtClean="0">
                <a:solidFill>
                  <a:schemeClr val="tx1"/>
                </a:solidFill>
              </a:rPr>
              <a:t> 240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en-US" dirty="0" smtClean="0">
                <a:solidFill>
                  <a:schemeClr val="tx1"/>
                </a:solidFill>
              </a:rPr>
              <a:t> =&gt; 4 </a:t>
            </a:r>
            <a:r>
              <a:rPr lang="ru-RU" dirty="0" smtClean="0">
                <a:solidFill>
                  <a:schemeClr val="tx1"/>
                </a:solidFill>
              </a:rPr>
              <a:t>кВт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625475" lvl="1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Удобный интерфейс. Управление «колесиком».</a:t>
            </a:r>
            <a:endParaRPr lang="en-US" dirty="0" smtClean="0">
              <a:solidFill>
                <a:schemeClr val="tx1"/>
              </a:solidFill>
            </a:endParaRPr>
          </a:p>
          <a:p>
            <a:pPr marL="625475" lvl="1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Встроенный протокол </a:t>
            </a:r>
            <a:r>
              <a:rPr lang="en-US" dirty="0" err="1" smtClean="0">
                <a:solidFill>
                  <a:schemeClr val="tx1"/>
                </a:solidFill>
              </a:rPr>
              <a:t>Modbus</a:t>
            </a:r>
            <a:endParaRPr lang="en-US" dirty="0" smtClean="0">
              <a:solidFill>
                <a:schemeClr val="tx1"/>
              </a:solidFill>
            </a:endParaRPr>
          </a:p>
          <a:p>
            <a:pPr marL="625475" lvl="1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Загрузка конфигураций в ПЧ, находящихся в заводской упаковке</a:t>
            </a:r>
            <a:endParaRPr lang="en-US" dirty="0" smtClean="0">
              <a:solidFill>
                <a:schemeClr val="tx1"/>
              </a:solidFill>
            </a:endParaRPr>
          </a:p>
          <a:p>
            <a:pPr marL="625475" lvl="1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Рабочая температура </a:t>
            </a:r>
            <a:r>
              <a:rPr lang="en-GB" dirty="0" smtClean="0">
                <a:solidFill>
                  <a:schemeClr val="tx1"/>
                </a:solidFill>
                <a:ea typeface="0" pitchFamily="34" charset="-127"/>
                <a:sym typeface="0" pitchFamily="34" charset="-127"/>
              </a:rPr>
              <a:t>-10° </a:t>
            </a:r>
            <a:r>
              <a:rPr lang="ru-RU" dirty="0" smtClean="0">
                <a:solidFill>
                  <a:schemeClr val="tx1"/>
                </a:solidFill>
                <a:ea typeface="0" pitchFamily="34" charset="-127"/>
                <a:sym typeface="0" pitchFamily="34" charset="-127"/>
              </a:rPr>
              <a:t>...</a:t>
            </a:r>
            <a:r>
              <a:rPr lang="en-GB" dirty="0" smtClean="0">
                <a:solidFill>
                  <a:schemeClr val="tx1"/>
                </a:solidFill>
                <a:ea typeface="0" pitchFamily="34" charset="-127"/>
                <a:sym typeface="0" pitchFamily="34" charset="-127"/>
              </a:rPr>
              <a:t>+50°C</a:t>
            </a:r>
            <a:endParaRPr lang="ru-RU" dirty="0" smtClean="0">
              <a:solidFill>
                <a:schemeClr val="tx1"/>
              </a:solidFill>
            </a:endParaRPr>
          </a:p>
          <a:p>
            <a:pPr marL="625475" lvl="1" indent="-265113">
              <a:defRPr/>
            </a:pPr>
            <a:r>
              <a:rPr lang="ru-RU" dirty="0" smtClean="0">
                <a:solidFill>
                  <a:schemeClr val="tx1"/>
                </a:solidFill>
              </a:rPr>
              <a:t>Исполнение на радиаторе или платформе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2533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485900"/>
            <a:ext cx="24352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latin typeface="SEOptimistBlack" pitchFamily="50" charset="0"/>
              </a:rPr>
              <a:t>Altivar 71 lift</a:t>
            </a:r>
            <a:endParaRPr lang="ru-RU" sz="44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1" y="1608138"/>
            <a:ext cx="3715068" cy="4691062"/>
          </a:xfrm>
        </p:spPr>
        <p:txBody>
          <a:bodyPr/>
          <a:lstStyle/>
          <a:p>
            <a:pPr marL="268288" indent="-268288" eaLnBrk="1" hangingPunct="1"/>
            <a:r>
              <a:rPr lang="ru-RU" dirty="0" smtClean="0"/>
              <a:t>Специальные функции</a:t>
            </a:r>
          </a:p>
          <a:p>
            <a:pPr marL="268288" indent="-268288" eaLnBrk="1" hangingPunct="1"/>
            <a:r>
              <a:rPr lang="ru-RU" dirty="0" smtClean="0"/>
              <a:t>Управление синхронным двигателем в разомкнутой и замкнутой системе</a:t>
            </a:r>
            <a:endParaRPr lang="en-US" dirty="0" smtClean="0"/>
          </a:p>
          <a:p>
            <a:pPr marL="268288" indent="-268288" eaLnBrk="1" hangingPunct="1"/>
            <a:r>
              <a:rPr lang="en-US" dirty="0" smtClean="0"/>
              <a:t>ATV71L </a:t>
            </a:r>
            <a:r>
              <a:rPr lang="ru-RU" dirty="0" smtClean="0"/>
              <a:t>снят с производства.</a:t>
            </a:r>
            <a:br>
              <a:rPr lang="ru-RU" dirty="0" smtClean="0"/>
            </a:br>
            <a:r>
              <a:rPr lang="ru-RU" dirty="0" smtClean="0"/>
              <a:t>Соответствие </a:t>
            </a:r>
            <a:r>
              <a:rPr lang="ru-RU" dirty="0" smtClean="0"/>
              <a:t>моделей </a:t>
            </a:r>
            <a:r>
              <a:rPr lang="en-US" dirty="0" smtClean="0"/>
              <a:t>ATV71L </a:t>
            </a:r>
            <a:r>
              <a:rPr lang="ru-RU" dirty="0" smtClean="0"/>
              <a:t>и </a:t>
            </a:r>
            <a:r>
              <a:rPr lang="en-US" dirty="0" smtClean="0"/>
              <a:t>ATV71lift </a:t>
            </a:r>
            <a:r>
              <a:rPr lang="ru-RU" dirty="0" smtClean="0"/>
              <a:t>подбирается по току двигателя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1776413"/>
            <a:ext cx="2305050" cy="36306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6872288" y="1576388"/>
            <a:ext cx="1827212" cy="814387"/>
            <a:chOff x="3763" y="861"/>
            <a:chExt cx="914" cy="422"/>
          </a:xfrm>
        </p:grpSpPr>
        <p:pic>
          <p:nvPicPr>
            <p:cNvPr id="4608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3" y="861"/>
              <a:ext cx="447" cy="422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</p:spPr>
        </p:pic>
        <p:pic>
          <p:nvPicPr>
            <p:cNvPr id="46089" name="Picture 7" descr="http://www3.paginas-amarillas.es/Objetos/PAM/45/049262745/049262745c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3" y="933"/>
              <a:ext cx="38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0838" y="5435600"/>
            <a:ext cx="2184400" cy="893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0713" y="3011488"/>
            <a:ext cx="1565275" cy="174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ChangeArrowheads="1"/>
          </p:cNvSpPr>
          <p:nvPr/>
        </p:nvSpPr>
        <p:spPr bwMode="auto">
          <a:xfrm>
            <a:off x="166688" y="692150"/>
            <a:ext cx="6602412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buClr>
                <a:schemeClr val="accent1"/>
              </a:buClr>
            </a:pPr>
            <a:r>
              <a:rPr lang="en-GB" sz="1700">
                <a:solidFill>
                  <a:schemeClr val="accent1"/>
                </a:solidFill>
                <a:latin typeface="SEOptimist" pitchFamily="50" charset="0"/>
              </a:rPr>
              <a:t>    </a:t>
            </a:r>
            <a:r>
              <a:rPr lang="ru-RU" sz="2500" i="1">
                <a:solidFill>
                  <a:srgbClr val="CC0066"/>
                </a:solidFill>
                <a:latin typeface="SEOptimist" pitchFamily="50" charset="0"/>
              </a:rPr>
              <a:t>Для чего нужна карта ПЛК</a:t>
            </a:r>
            <a:r>
              <a:rPr lang="en-GB" sz="2500" i="1">
                <a:solidFill>
                  <a:srgbClr val="CC0066"/>
                </a:solidFill>
                <a:latin typeface="SEOptimist" pitchFamily="50" charset="0"/>
              </a:rPr>
              <a:t>?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●"/>
            </a:pPr>
            <a:r>
              <a:rPr lang="ru-RU" i="1">
                <a:solidFill>
                  <a:schemeClr val="accent1"/>
                </a:solidFill>
                <a:latin typeface="SEOptimist" pitchFamily="50" charset="0"/>
              </a:rPr>
              <a:t>Гибкость</a:t>
            </a:r>
            <a:endParaRPr lang="en-GB" i="1">
              <a:solidFill>
                <a:schemeClr val="accent1"/>
              </a:solidFill>
              <a:latin typeface="SEOptimist" pitchFamily="50" charset="0"/>
            </a:endParaRPr>
          </a:p>
          <a:p>
            <a:pPr marL="1751013" lvl="3" indent="-228600">
              <a:buFontTx/>
              <a:buChar char="–"/>
            </a:pPr>
            <a:r>
              <a:rPr lang="ru-RU">
                <a:latin typeface="SEOptimist" pitchFamily="50" charset="0"/>
              </a:rPr>
              <a:t>Реализация функций, не входящих в стандартные прикладные функции ПЧ</a:t>
            </a:r>
            <a:r>
              <a:rPr lang="en-GB">
                <a:latin typeface="SEOptimist" pitchFamily="50" charset="0"/>
              </a:rPr>
              <a:t>.</a:t>
            </a:r>
          </a:p>
          <a:p>
            <a:pPr marL="1751013" lvl="3" indent="-228600">
              <a:buFontTx/>
              <a:buChar char="–"/>
            </a:pPr>
            <a:r>
              <a:rPr lang="ru-RU">
                <a:latin typeface="SEOptimist" pitchFamily="50" charset="0"/>
              </a:rPr>
              <a:t>Адаптация программы в соответствии с требованиями новых механизмов</a:t>
            </a:r>
            <a:r>
              <a:rPr lang="en-GB">
                <a:latin typeface="SEOptimist" pitchFamily="50" charset="0"/>
              </a:rPr>
              <a:t>.</a:t>
            </a:r>
          </a:p>
          <a:p>
            <a:pPr marL="1751013" lvl="3" indent="-228600">
              <a:buFontTx/>
              <a:buChar char="–"/>
            </a:pPr>
            <a:r>
              <a:rPr lang="ru-RU">
                <a:latin typeface="SEOptimist" pitchFamily="50" charset="0"/>
              </a:rPr>
              <a:t>Возможность разработки собственных приложений</a:t>
            </a:r>
            <a:r>
              <a:rPr lang="en-GB">
                <a:latin typeface="SEOptimist" pitchFamily="50" charset="0"/>
              </a:rPr>
              <a:t>.</a:t>
            </a:r>
          </a:p>
          <a:p>
            <a:pPr marL="1751013" lvl="3" indent="-228600">
              <a:buFontTx/>
              <a:buChar char="–"/>
            </a:pPr>
            <a:r>
              <a:rPr lang="ru-RU">
                <a:latin typeface="SEOptimist" pitchFamily="50" charset="0"/>
              </a:rPr>
              <a:t>Реализация ноу-хау разработчиков (ОЕМ), применений (лифты, ПТО и пр.)</a:t>
            </a:r>
            <a:endParaRPr lang="en-GB">
              <a:latin typeface="SEOptimist" pitchFamily="50" charset="0"/>
            </a:endParaRPr>
          </a:p>
          <a:p>
            <a:pPr marL="1751013" lvl="3" indent="-228600">
              <a:buFontTx/>
              <a:buChar char="–"/>
            </a:pPr>
            <a:endParaRPr lang="en-GB">
              <a:latin typeface="SEOptimist" pitchFamily="50" charset="0"/>
            </a:endParaRP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●"/>
            </a:pPr>
            <a:r>
              <a:rPr lang="ru-RU" i="1">
                <a:solidFill>
                  <a:schemeClr val="accent1"/>
                </a:solidFill>
                <a:latin typeface="SEOptimist" pitchFamily="50" charset="0"/>
              </a:rPr>
              <a:t>Снижение стоимости</a:t>
            </a:r>
            <a:endParaRPr lang="en-GB" i="1">
              <a:solidFill>
                <a:schemeClr val="accent1"/>
              </a:solidFill>
              <a:latin typeface="SEOptimist" pitchFamily="50" charset="0"/>
            </a:endParaRPr>
          </a:p>
          <a:p>
            <a:pPr marL="1751013" lvl="3" indent="-228600">
              <a:buFontTx/>
              <a:buChar char="–"/>
            </a:pPr>
            <a:r>
              <a:rPr lang="ru-RU">
                <a:latin typeface="SEOptimist" pitchFamily="50" charset="0"/>
              </a:rPr>
              <a:t>Реализация внешних функций в частотно-регулируемом приводе</a:t>
            </a:r>
            <a:r>
              <a:rPr lang="en-GB">
                <a:latin typeface="SEOptimist" pitchFamily="50" charset="0"/>
              </a:rPr>
              <a:t>: </a:t>
            </a:r>
            <a:r>
              <a:rPr lang="ru-RU">
                <a:latin typeface="SEOptimist" pitchFamily="50" charset="0"/>
              </a:rPr>
              <a:t>специальная прикладная карта</a:t>
            </a:r>
            <a:r>
              <a:rPr lang="en-GB">
                <a:latin typeface="SEOptimist" pitchFamily="50" charset="0"/>
              </a:rPr>
              <a:t>, </a:t>
            </a:r>
            <a:r>
              <a:rPr lang="ru-RU">
                <a:latin typeface="SEOptimist" pitchFamily="50" charset="0"/>
              </a:rPr>
              <a:t>управление датчиками и исполнительными органами</a:t>
            </a:r>
            <a:endParaRPr lang="en-GB">
              <a:latin typeface="SEOptimist" pitchFamily="50" charset="0"/>
            </a:endParaRPr>
          </a:p>
          <a:p>
            <a:pPr marL="1751013" lvl="3" indent="-228600">
              <a:buFontTx/>
              <a:buChar char="–"/>
            </a:pPr>
            <a:r>
              <a:rPr lang="ru-RU">
                <a:latin typeface="SEOptimist" pitchFamily="50" charset="0"/>
                <a:sym typeface="Monotype Sorts" pitchFamily="2" charset="2"/>
              </a:rPr>
              <a:t>Снижение стоимости по сравнению с решениями</a:t>
            </a:r>
            <a:r>
              <a:rPr lang="en-GB">
                <a:latin typeface="SEOptimist" pitchFamily="50" charset="0"/>
              </a:rPr>
              <a:t> </a:t>
            </a:r>
            <a:r>
              <a:rPr lang="ru-RU">
                <a:latin typeface="SEOptimist" pitchFamily="50" charset="0"/>
              </a:rPr>
              <a:t>на базе внешнего ПЛК</a:t>
            </a:r>
            <a:endParaRPr lang="en-GB">
              <a:latin typeface="SEOptimist" pitchFamily="50" charset="0"/>
            </a:endParaRPr>
          </a:p>
        </p:txBody>
      </p:sp>
      <p:pic>
        <p:nvPicPr>
          <p:cNvPr id="47107" name="Picture 3" descr="Carte_Option_P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475" y="2590800"/>
            <a:ext cx="1028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646113"/>
            <a:ext cx="13509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Altivar_71_Taille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1938" y="1219200"/>
            <a:ext cx="1031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 flipH="1">
            <a:off x="7173913" y="1676400"/>
            <a:ext cx="1125537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82954" tIns="41477" rIns="82954" bIns="41477" anchor="ctr"/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50825" y="0"/>
            <a:ext cx="8893175" cy="542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983" tIns="45493" rIns="90983" bIns="45493">
            <a:spAutoFit/>
          </a:bodyPr>
          <a:lstStyle/>
          <a:p>
            <a:r>
              <a:rPr lang="ru-RU" sz="2800">
                <a:solidFill>
                  <a:schemeClr val="accent1"/>
                </a:solidFill>
              </a:rPr>
              <a:t>Карта программируемого встроенного контроллера</a:t>
            </a:r>
          </a:p>
        </p:txBody>
      </p:sp>
      <p:pic>
        <p:nvPicPr>
          <p:cNvPr id="23818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6850" y="4518025"/>
            <a:ext cx="2597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182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82713" y="2474913"/>
          <a:ext cx="3232150" cy="1824037"/>
        </p:xfrm>
        <a:graphic>
          <a:graphicData uri="http://schemas.openxmlformats.org/presentationml/2006/ole">
            <p:oleObj spid="_x0000_s1026" name="Fotografía de Photo Editor" r:id="rId4" imgW="21377084" imgH="11247619" progId="MSPhotoEd.3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Крановая</a:t>
            </a:r>
            <a:r>
              <a:rPr lang="en-US" b="1" dirty="0" smtClean="0"/>
              <a:t> </a:t>
            </a:r>
            <a:r>
              <a:rPr lang="en-US" b="1" dirty="0" err="1" smtClean="0"/>
              <a:t>карта</a:t>
            </a:r>
            <a:r>
              <a:rPr lang="ru-RU" b="1" dirty="0" smtClean="0"/>
              <a:t> (прошивка)</a:t>
            </a:r>
            <a:endParaRPr lang="en-US" b="1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315075" y="822325"/>
            <a:ext cx="2324100" cy="384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5538" tIns="47771" rIns="95538" bIns="47771">
            <a:spAutoFit/>
          </a:bodyPr>
          <a:lstStyle/>
          <a:p>
            <a:pPr defTabSz="958850" eaLnBrk="0" hangingPunct="0"/>
            <a:r>
              <a:rPr lang="ru-RU" sz="1900" b="1">
                <a:solidFill>
                  <a:schemeClr val="tx1"/>
                </a:solidFill>
              </a:rPr>
              <a:t>Принцип</a:t>
            </a:r>
            <a:endParaRPr lang="en-US" sz="1900" b="1">
              <a:solidFill>
                <a:schemeClr val="tx1"/>
              </a:solidFill>
            </a:endParaRPr>
          </a:p>
        </p:txBody>
      </p:sp>
      <p:sp>
        <p:nvSpPr>
          <p:cNvPr id="752645" name="Rectangle 5"/>
          <p:cNvSpPr>
            <a:spLocks noChangeArrowheads="1"/>
          </p:cNvSpPr>
          <p:nvPr/>
        </p:nvSpPr>
        <p:spPr bwMode="auto">
          <a:xfrm>
            <a:off x="5307013" y="1536700"/>
            <a:ext cx="3836987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●"/>
            </a:pPr>
            <a:r>
              <a:rPr lang="ru-RU">
                <a:solidFill>
                  <a:schemeClr val="accent1"/>
                </a:solidFill>
              </a:rPr>
              <a:t>Управление электроприводами стандартных и специальных мостовых кранов:</a:t>
            </a:r>
            <a:endParaRPr lang="en-GB" b="1">
              <a:solidFill>
                <a:schemeClr val="accent1"/>
              </a:solidFill>
            </a:endParaRPr>
          </a:p>
          <a:p>
            <a:pPr marL="541338" lvl="1" indent="-1809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●"/>
            </a:pPr>
            <a:r>
              <a:rPr lang="ru-RU" sz="1700"/>
              <a:t>на базе встроенного контроллера</a:t>
            </a:r>
          </a:p>
          <a:p>
            <a:pPr marL="541338" lvl="1" indent="-1809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●"/>
            </a:pPr>
            <a:r>
              <a:rPr lang="ru-RU" sz="1700"/>
              <a:t>с преобразователями </a:t>
            </a:r>
            <a:r>
              <a:rPr lang="en-GB" sz="1700"/>
              <a:t> ATV71</a:t>
            </a:r>
            <a:r>
              <a:rPr lang="ru-RU" sz="1700"/>
              <a:t> </a:t>
            </a:r>
            <a:br>
              <a:rPr lang="ru-RU" sz="1700"/>
            </a:br>
            <a:r>
              <a:rPr lang="ru-RU" sz="1700"/>
              <a:t>или/и </a:t>
            </a:r>
            <a:r>
              <a:rPr lang="en-GB" sz="1700"/>
              <a:t>ATV</a:t>
            </a:r>
            <a:r>
              <a:rPr lang="ru-RU" sz="1700"/>
              <a:t>3</a:t>
            </a:r>
            <a:r>
              <a:rPr lang="en-GB" sz="1700"/>
              <a:t>1</a:t>
            </a:r>
          </a:p>
          <a:p>
            <a:pPr marL="541338" lvl="1" indent="-1809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●"/>
            </a:pPr>
            <a:r>
              <a:rPr lang="ru-RU" sz="1700"/>
              <a:t>с использованием интерфейса </a:t>
            </a:r>
            <a:r>
              <a:rPr lang="en-GB" sz="1700"/>
              <a:t>CANopen</a:t>
            </a:r>
          </a:p>
          <a:p>
            <a:pPr marL="541338" lvl="1" indent="-180975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●"/>
            </a:pPr>
            <a:endParaRPr lang="en-GB" sz="1700" b="1"/>
          </a:p>
          <a:p>
            <a:pPr marL="541338" lvl="1" indent="-180975">
              <a:spcBef>
                <a:spcPct val="20000"/>
              </a:spcBef>
              <a:buClr>
                <a:srgbClr val="003399"/>
              </a:buClr>
              <a:buFont typeface="Arial" pitchFamily="34" charset="0"/>
              <a:buNone/>
            </a:pPr>
            <a:endParaRPr lang="en-GB" sz="17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5988" y="3154363"/>
            <a:ext cx="3124200" cy="2835275"/>
            <a:chOff x="625" y="1987"/>
            <a:chExt cx="2132" cy="1786"/>
          </a:xfrm>
        </p:grpSpPr>
        <p:grpSp>
          <p:nvGrpSpPr>
            <p:cNvPr id="1069" name="Group 7"/>
            <p:cNvGrpSpPr>
              <a:grpSpLocks/>
            </p:cNvGrpSpPr>
            <p:nvPr/>
          </p:nvGrpSpPr>
          <p:grpSpPr bwMode="auto">
            <a:xfrm>
              <a:off x="807" y="2633"/>
              <a:ext cx="857" cy="1140"/>
              <a:chOff x="3053" y="1235"/>
              <a:chExt cx="810" cy="1092"/>
            </a:xfrm>
          </p:grpSpPr>
          <p:pic>
            <p:nvPicPr>
              <p:cNvPr id="1072" name="Picture 8" descr="ATV7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53" y="1555"/>
                <a:ext cx="569" cy="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3" name="Text Box 9"/>
              <p:cNvSpPr txBox="1">
                <a:spLocks noChangeArrowheads="1"/>
              </p:cNvSpPr>
              <p:nvPr/>
            </p:nvSpPr>
            <p:spPr bwMode="auto">
              <a:xfrm>
                <a:off x="3160" y="1235"/>
                <a:ext cx="703" cy="21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5538" tIns="47771" rIns="95538" bIns="47771">
                <a:spAutoFit/>
              </a:bodyPr>
              <a:lstStyle/>
              <a:p>
                <a:pPr defTabSz="958850" eaLnBrk="0" hangingPunct="0"/>
                <a:r>
                  <a:rPr lang="de-AT" sz="1700" b="1" u="sng">
                    <a:solidFill>
                      <a:srgbClr val="000099"/>
                    </a:solidFill>
                  </a:rPr>
                  <a:t>ЭП крана</a:t>
                </a:r>
              </a:p>
            </p:txBody>
          </p:sp>
        </p:grpSp>
        <p:sp>
          <p:nvSpPr>
            <p:cNvPr id="1070" name="Line 10"/>
            <p:cNvSpPr>
              <a:spLocks noChangeShapeType="1"/>
            </p:cNvSpPr>
            <p:nvPr/>
          </p:nvSpPr>
          <p:spPr bwMode="auto">
            <a:xfrm flipV="1">
              <a:off x="1409" y="2633"/>
              <a:ext cx="1348" cy="6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Line 11"/>
            <p:cNvSpPr>
              <a:spLocks noChangeShapeType="1"/>
            </p:cNvSpPr>
            <p:nvPr/>
          </p:nvSpPr>
          <p:spPr bwMode="auto">
            <a:xfrm flipH="1" flipV="1">
              <a:off x="625" y="1987"/>
              <a:ext cx="201" cy="9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6875" y="1157288"/>
            <a:ext cx="2646363" cy="1997075"/>
            <a:chOff x="271" y="729"/>
            <a:chExt cx="1806" cy="1258"/>
          </a:xfrm>
        </p:grpSpPr>
        <p:grpSp>
          <p:nvGrpSpPr>
            <p:cNvPr id="1064" name="Group 13"/>
            <p:cNvGrpSpPr>
              <a:grpSpLocks/>
            </p:cNvGrpSpPr>
            <p:nvPr/>
          </p:nvGrpSpPr>
          <p:grpSpPr bwMode="auto">
            <a:xfrm>
              <a:off x="271" y="729"/>
              <a:ext cx="913" cy="888"/>
              <a:chOff x="-920" y="1277"/>
              <a:chExt cx="913" cy="888"/>
            </a:xfrm>
          </p:grpSpPr>
          <p:pic>
            <p:nvPicPr>
              <p:cNvPr id="1067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804" y="1585"/>
                <a:ext cx="362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8" name="Text Box 15"/>
              <p:cNvSpPr txBox="1">
                <a:spLocks noChangeArrowheads="1"/>
              </p:cNvSpPr>
              <p:nvPr/>
            </p:nvSpPr>
            <p:spPr bwMode="auto">
              <a:xfrm>
                <a:off x="-920" y="1277"/>
                <a:ext cx="913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5538" tIns="47771" rIns="95538" bIns="47771">
                <a:spAutoFit/>
              </a:bodyPr>
              <a:lstStyle/>
              <a:p>
                <a:pPr defTabSz="958850" eaLnBrk="0" hangingPunct="0"/>
                <a:r>
                  <a:rPr lang="de-AT" sz="1700" b="1" u="sng">
                    <a:solidFill>
                      <a:srgbClr val="000099"/>
                    </a:solidFill>
                  </a:rPr>
                  <a:t>ЭП тележки</a:t>
                </a:r>
              </a:p>
            </p:txBody>
          </p:sp>
        </p:grpSp>
        <p:sp>
          <p:nvSpPr>
            <p:cNvPr id="1065" name="Line 16"/>
            <p:cNvSpPr>
              <a:spLocks noChangeShapeType="1"/>
            </p:cNvSpPr>
            <p:nvPr/>
          </p:nvSpPr>
          <p:spPr bwMode="auto">
            <a:xfrm>
              <a:off x="749" y="1275"/>
              <a:ext cx="1010" cy="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17"/>
            <p:cNvSpPr>
              <a:spLocks noChangeShapeType="1"/>
            </p:cNvSpPr>
            <p:nvPr/>
          </p:nvSpPr>
          <p:spPr bwMode="auto">
            <a:xfrm>
              <a:off x="761" y="1275"/>
              <a:ext cx="1316" cy="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32" name="Picture 18" descr="ATV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1163" y="1438275"/>
            <a:ext cx="8826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9"/>
          <p:cNvSpPr txBox="1">
            <a:spLocks noChangeArrowheads="1"/>
          </p:cNvSpPr>
          <p:nvPr/>
        </p:nvSpPr>
        <p:spPr bwMode="auto">
          <a:xfrm>
            <a:off x="3987800" y="908050"/>
            <a:ext cx="1412875" cy="35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5538" tIns="47771" rIns="95538" bIns="47771">
            <a:spAutoFit/>
          </a:bodyPr>
          <a:lstStyle/>
          <a:p>
            <a:pPr defTabSz="958850" eaLnBrk="0" hangingPunct="0"/>
            <a:r>
              <a:rPr lang="ru-RU" sz="1700" b="1" u="sng">
                <a:solidFill>
                  <a:srgbClr val="000099"/>
                </a:solidFill>
              </a:rPr>
              <a:t>ЭП подъема</a:t>
            </a:r>
            <a:endParaRPr lang="de-AT" sz="1700" b="1" u="sng">
              <a:solidFill>
                <a:srgbClr val="000099"/>
              </a:solidFill>
            </a:endParaRPr>
          </a:p>
        </p:txBody>
      </p:sp>
      <p:sp>
        <p:nvSpPr>
          <p:cNvPr id="1034" name="Line 20"/>
          <p:cNvSpPr>
            <a:spLocks noChangeShapeType="1"/>
          </p:cNvSpPr>
          <p:nvPr/>
        </p:nvSpPr>
        <p:spPr bwMode="auto">
          <a:xfrm flipH="1">
            <a:off x="3575050" y="1981200"/>
            <a:ext cx="646113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arrow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035" name="Group 21"/>
          <p:cNvGrpSpPr>
            <a:grpSpLocks/>
          </p:cNvGrpSpPr>
          <p:nvPr/>
        </p:nvGrpSpPr>
        <p:grpSpPr bwMode="auto">
          <a:xfrm>
            <a:off x="3705225" y="2566988"/>
            <a:ext cx="1930400" cy="3529012"/>
            <a:chOff x="2530" y="1617"/>
            <a:chExt cx="1316" cy="2223"/>
          </a:xfrm>
        </p:grpSpPr>
        <p:sp>
          <p:nvSpPr>
            <p:cNvPr id="1060" name="Line 22"/>
            <p:cNvSpPr>
              <a:spLocks noChangeShapeType="1"/>
            </p:cNvSpPr>
            <p:nvPr/>
          </p:nvSpPr>
          <p:spPr bwMode="auto">
            <a:xfrm>
              <a:off x="2530" y="3838"/>
              <a:ext cx="1316" cy="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23"/>
            <p:cNvSpPr>
              <a:spLocks noChangeShapeType="1"/>
            </p:cNvSpPr>
            <p:nvPr/>
          </p:nvSpPr>
          <p:spPr bwMode="auto">
            <a:xfrm flipV="1">
              <a:off x="3788" y="1736"/>
              <a:ext cx="0" cy="2094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24"/>
            <p:cNvSpPr>
              <a:spLocks noChangeShapeType="1"/>
            </p:cNvSpPr>
            <p:nvPr/>
          </p:nvSpPr>
          <p:spPr bwMode="auto">
            <a:xfrm>
              <a:off x="3347" y="1736"/>
              <a:ext cx="441" cy="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25"/>
            <p:cNvSpPr>
              <a:spLocks noChangeShapeType="1"/>
            </p:cNvSpPr>
            <p:nvPr/>
          </p:nvSpPr>
          <p:spPr bwMode="auto">
            <a:xfrm flipV="1">
              <a:off x="3347" y="1617"/>
              <a:ext cx="0" cy="119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297238" y="4811713"/>
            <a:ext cx="1735137" cy="1230312"/>
            <a:chOff x="2250" y="3031"/>
            <a:chExt cx="1183" cy="775"/>
          </a:xfrm>
        </p:grpSpPr>
        <p:pic>
          <p:nvPicPr>
            <p:cNvPr id="1058" name="Picture 27" descr="Carte_Option_IO_extend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40" y="3268"/>
              <a:ext cx="39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Text Box 28"/>
            <p:cNvSpPr txBox="1">
              <a:spLocks noChangeArrowheads="1"/>
            </p:cNvSpPr>
            <p:nvPr/>
          </p:nvSpPr>
          <p:spPr bwMode="auto">
            <a:xfrm>
              <a:off x="2250" y="3031"/>
              <a:ext cx="1183" cy="2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5538" tIns="47771" rIns="95538" bIns="47771">
              <a:spAutoFit/>
            </a:bodyPr>
            <a:lstStyle/>
            <a:p>
              <a:pPr defTabSz="958850" eaLnBrk="0" hangingPunct="0"/>
              <a:r>
                <a:rPr lang="de-AT" sz="1700" b="1" u="sng">
                  <a:solidFill>
                    <a:srgbClr val="000099"/>
                  </a:solidFill>
                </a:rPr>
                <a:t>Крановая карта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65150" y="2489200"/>
            <a:ext cx="3140075" cy="3606800"/>
            <a:chOff x="387" y="1568"/>
            <a:chExt cx="2143" cy="2272"/>
          </a:xfrm>
        </p:grpSpPr>
        <p:sp>
          <p:nvSpPr>
            <p:cNvPr id="1052" name="Line 30"/>
            <p:cNvSpPr>
              <a:spLocks noChangeShapeType="1"/>
            </p:cNvSpPr>
            <p:nvPr/>
          </p:nvSpPr>
          <p:spPr bwMode="auto">
            <a:xfrm>
              <a:off x="2530" y="3631"/>
              <a:ext cx="0" cy="20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31"/>
            <p:cNvSpPr>
              <a:spLocks noChangeShapeType="1"/>
            </p:cNvSpPr>
            <p:nvPr/>
          </p:nvSpPr>
          <p:spPr bwMode="auto">
            <a:xfrm flipH="1">
              <a:off x="387" y="3838"/>
              <a:ext cx="2143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2"/>
            <p:cNvSpPr>
              <a:spLocks noChangeShapeType="1"/>
            </p:cNvSpPr>
            <p:nvPr/>
          </p:nvSpPr>
          <p:spPr bwMode="auto">
            <a:xfrm>
              <a:off x="1323" y="3672"/>
              <a:ext cx="0" cy="168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3"/>
            <p:cNvSpPr>
              <a:spLocks noChangeShapeType="1"/>
            </p:cNvSpPr>
            <p:nvPr/>
          </p:nvSpPr>
          <p:spPr bwMode="auto">
            <a:xfrm flipV="1">
              <a:off x="387" y="1712"/>
              <a:ext cx="0" cy="212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4"/>
            <p:cNvSpPr>
              <a:spLocks noChangeShapeType="1"/>
            </p:cNvSpPr>
            <p:nvPr/>
          </p:nvSpPr>
          <p:spPr bwMode="auto">
            <a:xfrm>
              <a:off x="387" y="1712"/>
              <a:ext cx="238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5"/>
            <p:cNvSpPr>
              <a:spLocks noChangeShapeType="1"/>
            </p:cNvSpPr>
            <p:nvPr/>
          </p:nvSpPr>
          <p:spPr bwMode="auto">
            <a:xfrm flipV="1">
              <a:off x="625" y="1568"/>
              <a:ext cx="0" cy="144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8" name="Group 36"/>
          <p:cNvGrpSpPr>
            <a:grpSpLocks/>
          </p:cNvGrpSpPr>
          <p:nvPr/>
        </p:nvGrpSpPr>
        <p:grpSpPr bwMode="auto">
          <a:xfrm>
            <a:off x="6886575" y="4532313"/>
            <a:ext cx="1141413" cy="1450975"/>
            <a:chOff x="2367" y="2804"/>
            <a:chExt cx="869" cy="1226"/>
          </a:xfrm>
        </p:grpSpPr>
        <p:pic>
          <p:nvPicPr>
            <p:cNvPr id="1049" name="Picture 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7" y="2804"/>
              <a:ext cx="869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3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92" y="3523"/>
              <a:ext cx="9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89" y="3515"/>
              <a:ext cx="169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7070725" y="6156325"/>
            <a:ext cx="12795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210" tIns="45605" rIns="91210" bIns="45605" anchor="ctr">
            <a:spAutoFit/>
          </a:bodyPr>
          <a:lstStyle/>
          <a:p>
            <a:pPr algn="ctr" defTabSz="762000" eaLnBrk="0" hangingPunct="0">
              <a:buClr>
                <a:srgbClr val="5BADFF"/>
              </a:buClr>
              <a:buSzPct val="80000"/>
              <a:buFont typeface="Wingdings" pitchFamily="2" charset="2"/>
              <a:buNone/>
            </a:pPr>
            <a:r>
              <a:rPr lang="en-GB" sz="1600" b="1"/>
              <a:t>CANopen </a:t>
            </a:r>
          </a:p>
          <a:p>
            <a:pPr algn="ctr" defTabSz="762000" eaLnBrk="0" hangingPunct="0">
              <a:buClr>
                <a:srgbClr val="5BADFF"/>
              </a:buClr>
              <a:buSzPct val="80000"/>
              <a:buFont typeface="Wingdings" pitchFamily="2" charset="2"/>
              <a:buNone/>
            </a:pPr>
            <a:r>
              <a:rPr lang="en-GB" sz="1600" b="1"/>
              <a:t>Master</a:t>
            </a:r>
          </a:p>
        </p:txBody>
      </p:sp>
      <p:sp>
        <p:nvSpPr>
          <p:cNvPr id="1040" name="Text Box 41"/>
          <p:cNvSpPr txBox="1">
            <a:spLocks noChangeArrowheads="1"/>
          </p:cNvSpPr>
          <p:nvPr/>
        </p:nvSpPr>
        <p:spPr bwMode="auto">
          <a:xfrm>
            <a:off x="6318250" y="3914775"/>
            <a:ext cx="2495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210" tIns="45605" rIns="91210" bIns="45605" anchor="ctr">
            <a:spAutoFit/>
          </a:bodyPr>
          <a:lstStyle/>
          <a:p>
            <a:pPr algn="ctr" defTabSz="762000" eaLnBrk="0" hangingPunct="0">
              <a:buClr>
                <a:srgbClr val="5BADFF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accent2"/>
                </a:solidFill>
              </a:rPr>
              <a:t>Встроенный контроллер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1041" name="Text Box 42"/>
          <p:cNvSpPr txBox="1">
            <a:spLocks noChangeArrowheads="1"/>
          </p:cNvSpPr>
          <p:nvPr/>
        </p:nvSpPr>
        <p:spPr bwMode="auto">
          <a:xfrm>
            <a:off x="6513513" y="4043363"/>
            <a:ext cx="3159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210" tIns="45605" rIns="91210" bIns="45605" anchor="ctr">
            <a:spAutoFit/>
          </a:bodyPr>
          <a:lstStyle/>
          <a:p>
            <a:pPr defTabSz="762000" eaLnBrk="0" hangingPunct="0">
              <a:buClr>
                <a:srgbClr val="5BADFF"/>
              </a:buClr>
              <a:buSzPct val="80000"/>
              <a:buFont typeface="Wingdings" pitchFamily="2" charset="2"/>
              <a:buNone/>
            </a:pPr>
            <a:r>
              <a:rPr lang="en-GB" sz="24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42" name="Line 43"/>
          <p:cNvSpPr>
            <a:spLocks noChangeShapeType="1"/>
          </p:cNvSpPr>
          <p:nvPr/>
        </p:nvSpPr>
        <p:spPr bwMode="auto">
          <a:xfrm flipH="1" flipV="1">
            <a:off x="7513638" y="5540375"/>
            <a:ext cx="0" cy="7048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Text Box 44"/>
          <p:cNvSpPr txBox="1">
            <a:spLocks noChangeArrowheads="1"/>
          </p:cNvSpPr>
          <p:nvPr/>
        </p:nvSpPr>
        <p:spPr bwMode="auto">
          <a:xfrm>
            <a:off x="8012113" y="4848225"/>
            <a:ext cx="4079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210" tIns="45605" rIns="91210" bIns="45605" anchor="ctr">
            <a:spAutoFit/>
          </a:bodyPr>
          <a:lstStyle/>
          <a:p>
            <a:pPr defTabSz="762000" eaLnBrk="0" hangingPunct="0">
              <a:buClr>
                <a:srgbClr val="5BADFF"/>
              </a:buClr>
              <a:buSzPct val="80000"/>
              <a:buFont typeface="Wingdings" pitchFamily="2" charset="2"/>
              <a:buNone/>
            </a:pPr>
            <a:r>
              <a:rPr lang="en-GB" sz="1600" b="1"/>
              <a:t>IO</a:t>
            </a:r>
          </a:p>
        </p:txBody>
      </p:sp>
      <p:sp>
        <p:nvSpPr>
          <p:cNvPr id="1044" name="Line 45"/>
          <p:cNvSpPr>
            <a:spLocks noChangeShapeType="1"/>
          </p:cNvSpPr>
          <p:nvPr/>
        </p:nvSpPr>
        <p:spPr bwMode="auto">
          <a:xfrm flipH="1">
            <a:off x="7748588" y="5014913"/>
            <a:ext cx="238125" cy="31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Text Box 46"/>
          <p:cNvSpPr txBox="1">
            <a:spLocks noChangeArrowheads="1"/>
          </p:cNvSpPr>
          <p:nvPr/>
        </p:nvSpPr>
        <p:spPr bwMode="auto">
          <a:xfrm>
            <a:off x="5737225" y="5815013"/>
            <a:ext cx="1276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210" tIns="45605" rIns="91210" bIns="45605" anchor="ctr">
            <a:spAutoFit/>
          </a:bodyPr>
          <a:lstStyle/>
          <a:p>
            <a:pPr algn="r" defTabSz="762000" eaLnBrk="0" hangingPunct="0">
              <a:buClr>
                <a:srgbClr val="5BADFF"/>
              </a:buClr>
              <a:buSzPct val="80000"/>
              <a:buFont typeface="Wingdings" pitchFamily="2" charset="2"/>
              <a:buNone/>
            </a:pPr>
            <a:r>
              <a:rPr lang="en-GB" sz="1600" b="1"/>
              <a:t>Ethernet TCP slave</a:t>
            </a:r>
          </a:p>
        </p:txBody>
      </p:sp>
      <p:sp>
        <p:nvSpPr>
          <p:cNvPr id="1046" name="AutoShape 47"/>
          <p:cNvSpPr>
            <a:spLocks noChangeArrowheads="1"/>
          </p:cNvSpPr>
          <p:nvPr/>
        </p:nvSpPr>
        <p:spPr bwMode="auto">
          <a:xfrm>
            <a:off x="7640638" y="4708525"/>
            <a:ext cx="134937" cy="5857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Line 48"/>
          <p:cNvSpPr>
            <a:spLocks noChangeShapeType="1"/>
          </p:cNvSpPr>
          <p:nvPr/>
        </p:nvSpPr>
        <p:spPr bwMode="auto">
          <a:xfrm flipV="1">
            <a:off x="7292975" y="5511800"/>
            <a:ext cx="20638" cy="6111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Line 49"/>
          <p:cNvSpPr>
            <a:spLocks noChangeShapeType="1"/>
          </p:cNvSpPr>
          <p:nvPr/>
        </p:nvSpPr>
        <p:spPr bwMode="auto">
          <a:xfrm>
            <a:off x="7007225" y="6116638"/>
            <a:ext cx="2889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ATV71/61 </a:t>
            </a:r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Profinet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card</a:t>
            </a:r>
            <a:endParaRPr lang="en-US" sz="28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95274" y="975360"/>
            <a:ext cx="8456839" cy="5440680"/>
          </a:xfrm>
        </p:spPr>
        <p:txBody>
          <a:bodyPr/>
          <a:lstStyle/>
          <a:p>
            <a:pPr marL="365125" indent="-365125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VW3A3327, Software version: V1.1IE18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5125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Возможности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25488" lvl="1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Автоматическое назначение адреса в сети через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DHCP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и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DCP</a:t>
            </a:r>
          </a:p>
          <a:p>
            <a:pPr marL="725488" lvl="1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Поддержка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LLDP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(Link Layer Discovery Protocol)</a:t>
            </a:r>
          </a:p>
          <a:p>
            <a:pPr marL="725488" lvl="1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Поддержка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MRP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(Media Redundancy Protocol)</a:t>
            </a:r>
          </a:p>
          <a:p>
            <a:pPr marL="725488" lvl="1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Данные 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втоматической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конфигурации через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iPar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-Server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25488" lvl="1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Настройка при помощи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SoMove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25488" lvl="1" indent="-365125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Диагности ка и конфигурация через интегрированный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веб-сервер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3988"/>
            <a:ext cx="8286750" cy="6778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ATV71/61 Ethernet RSTP</a:t>
            </a:r>
            <a:endParaRPr lang="en-US" sz="2800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2771295"/>
            <a:ext cx="7413171" cy="3674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95275" y="860425"/>
            <a:ext cx="8229600" cy="4185104"/>
          </a:xfrm>
        </p:spPr>
        <p:txBody>
          <a:bodyPr/>
          <a:lstStyle/>
          <a:p>
            <a:pPr lvl="0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VW3A3320, software version:V1.1IE15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   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Обладает функционалом карт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VW3A3316 Ethernet/IP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и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VW3A3310D </a:t>
            </a:r>
            <a:r>
              <a:rPr lang="en-US" sz="24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Modbus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TCP.</a:t>
            </a:r>
            <a:endParaRPr lang="ru-RU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Способность организации кольцевой топологии сети.</a:t>
            </a:r>
            <a:endParaRPr 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771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3587750" cy="4135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6477000" y="4953000"/>
            <a:ext cx="2514600" cy="1371600"/>
            <a:chOff x="84" y="2352"/>
            <a:chExt cx="1548" cy="1022"/>
          </a:xfrm>
        </p:grpSpPr>
        <p:sp>
          <p:nvSpPr>
            <p:cNvPr id="49162" name="Rectangle 5"/>
            <p:cNvSpPr>
              <a:spLocks noChangeArrowheads="1"/>
            </p:cNvSpPr>
            <p:nvPr/>
          </p:nvSpPr>
          <p:spPr bwMode="auto">
            <a:xfrm>
              <a:off x="84" y="3186"/>
              <a:ext cx="764" cy="4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3" name="Freeform 6"/>
            <p:cNvSpPr>
              <a:spLocks/>
            </p:cNvSpPr>
            <p:nvPr/>
          </p:nvSpPr>
          <p:spPr bwMode="auto">
            <a:xfrm>
              <a:off x="84" y="2394"/>
              <a:ext cx="1548" cy="792"/>
            </a:xfrm>
            <a:custGeom>
              <a:avLst/>
              <a:gdLst>
                <a:gd name="T0" fmla="*/ 61 w 3600"/>
                <a:gd name="T1" fmla="*/ 65 h 1824"/>
                <a:gd name="T2" fmla="*/ 123 w 3600"/>
                <a:gd name="T3" fmla="*/ 0 h 1824"/>
                <a:gd name="T4" fmla="*/ 62 w 3600"/>
                <a:gd name="T5" fmla="*/ 0 h 1824"/>
                <a:gd name="T6" fmla="*/ 0 w 3600"/>
                <a:gd name="T7" fmla="*/ 65 h 1824"/>
                <a:gd name="T8" fmla="*/ 61 w 3600"/>
                <a:gd name="T9" fmla="*/ 65 h 1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0"/>
                <a:gd name="T16" fmla="*/ 0 h 1824"/>
                <a:gd name="T17" fmla="*/ 3600 w 3600"/>
                <a:gd name="T18" fmla="*/ 1824 h 18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0" h="1824">
                  <a:moveTo>
                    <a:pt x="1776" y="1824"/>
                  </a:moveTo>
                  <a:lnTo>
                    <a:pt x="3600" y="0"/>
                  </a:lnTo>
                  <a:lnTo>
                    <a:pt x="1824" y="0"/>
                  </a:lnTo>
                  <a:lnTo>
                    <a:pt x="0" y="1824"/>
                  </a:lnTo>
                  <a:lnTo>
                    <a:pt x="1776" y="1824"/>
                  </a:lnTo>
                  <a:close/>
                </a:path>
              </a:pathLst>
            </a:custGeom>
            <a:solidFill>
              <a:srgbClr val="B2B2B2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64" name="Group 7"/>
            <p:cNvGrpSpPr>
              <a:grpSpLocks/>
            </p:cNvGrpSpPr>
            <p:nvPr/>
          </p:nvGrpSpPr>
          <p:grpSpPr bwMode="auto">
            <a:xfrm>
              <a:off x="332" y="2352"/>
              <a:ext cx="969" cy="938"/>
              <a:chOff x="332" y="2352"/>
              <a:chExt cx="969" cy="938"/>
            </a:xfrm>
          </p:grpSpPr>
          <p:sp>
            <p:nvSpPr>
              <p:cNvPr id="49177" name="Line 8"/>
              <p:cNvSpPr>
                <a:spLocks noChangeShapeType="1"/>
              </p:cNvSpPr>
              <p:nvPr/>
            </p:nvSpPr>
            <p:spPr bwMode="auto">
              <a:xfrm flipV="1">
                <a:off x="559" y="2352"/>
                <a:ext cx="598" cy="6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Line 9"/>
              <p:cNvSpPr>
                <a:spLocks noChangeShapeType="1"/>
              </p:cNvSpPr>
              <p:nvPr/>
            </p:nvSpPr>
            <p:spPr bwMode="auto">
              <a:xfrm flipV="1">
                <a:off x="600" y="2352"/>
                <a:ext cx="598" cy="6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9" name="Line 10"/>
              <p:cNvSpPr>
                <a:spLocks noChangeShapeType="1"/>
              </p:cNvSpPr>
              <p:nvPr/>
            </p:nvSpPr>
            <p:spPr bwMode="auto">
              <a:xfrm flipV="1">
                <a:off x="641" y="2352"/>
                <a:ext cx="598" cy="6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0" name="Line 11"/>
              <p:cNvSpPr>
                <a:spLocks noChangeShapeType="1"/>
              </p:cNvSpPr>
              <p:nvPr/>
            </p:nvSpPr>
            <p:spPr bwMode="auto">
              <a:xfrm flipV="1">
                <a:off x="682" y="2477"/>
                <a:ext cx="598" cy="6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1" name="Line 12"/>
              <p:cNvSpPr>
                <a:spLocks noChangeShapeType="1"/>
              </p:cNvSpPr>
              <p:nvPr/>
            </p:nvSpPr>
            <p:spPr bwMode="auto">
              <a:xfrm flipV="1">
                <a:off x="662" y="2373"/>
                <a:ext cx="598" cy="6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2" name="Line 13"/>
              <p:cNvSpPr>
                <a:spLocks noChangeShapeType="1"/>
              </p:cNvSpPr>
              <p:nvPr/>
            </p:nvSpPr>
            <p:spPr bwMode="auto">
              <a:xfrm flipV="1">
                <a:off x="682" y="2394"/>
                <a:ext cx="598" cy="6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3" name="Line 14"/>
              <p:cNvSpPr>
                <a:spLocks noChangeShapeType="1"/>
              </p:cNvSpPr>
              <p:nvPr/>
            </p:nvSpPr>
            <p:spPr bwMode="auto">
              <a:xfrm flipV="1">
                <a:off x="682" y="2435"/>
                <a:ext cx="598" cy="6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4" name="Line 15"/>
              <p:cNvSpPr>
                <a:spLocks noChangeShapeType="1"/>
              </p:cNvSpPr>
              <p:nvPr/>
            </p:nvSpPr>
            <p:spPr bwMode="auto">
              <a:xfrm>
                <a:off x="600" y="2894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5" name="Line 16"/>
              <p:cNvSpPr>
                <a:spLocks noChangeShapeType="1"/>
              </p:cNvSpPr>
              <p:nvPr/>
            </p:nvSpPr>
            <p:spPr bwMode="auto">
              <a:xfrm>
                <a:off x="579" y="2915"/>
                <a:ext cx="207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6" name="Line 17"/>
              <p:cNvSpPr>
                <a:spLocks noChangeShapeType="1"/>
              </p:cNvSpPr>
              <p:nvPr/>
            </p:nvSpPr>
            <p:spPr bwMode="auto">
              <a:xfrm>
                <a:off x="621" y="2873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7" name="Line 18"/>
              <p:cNvSpPr>
                <a:spLocks noChangeShapeType="1"/>
              </p:cNvSpPr>
              <p:nvPr/>
            </p:nvSpPr>
            <p:spPr bwMode="auto">
              <a:xfrm>
                <a:off x="641" y="2852"/>
                <a:ext cx="206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8" name="Line 19"/>
              <p:cNvSpPr>
                <a:spLocks noChangeShapeType="1"/>
              </p:cNvSpPr>
              <p:nvPr/>
            </p:nvSpPr>
            <p:spPr bwMode="auto">
              <a:xfrm>
                <a:off x="662" y="2831"/>
                <a:ext cx="206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9" name="Line 20"/>
              <p:cNvSpPr>
                <a:spLocks noChangeShapeType="1"/>
              </p:cNvSpPr>
              <p:nvPr/>
            </p:nvSpPr>
            <p:spPr bwMode="auto">
              <a:xfrm>
                <a:off x="682" y="2811"/>
                <a:ext cx="207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0" name="Line 21"/>
              <p:cNvSpPr>
                <a:spLocks noChangeShapeType="1"/>
              </p:cNvSpPr>
              <p:nvPr/>
            </p:nvSpPr>
            <p:spPr bwMode="auto">
              <a:xfrm>
                <a:off x="703" y="2790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1" name="Line 22"/>
              <p:cNvSpPr>
                <a:spLocks noChangeShapeType="1"/>
              </p:cNvSpPr>
              <p:nvPr/>
            </p:nvSpPr>
            <p:spPr bwMode="auto">
              <a:xfrm>
                <a:off x="724" y="2769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2" name="Line 23"/>
              <p:cNvSpPr>
                <a:spLocks noChangeShapeType="1"/>
              </p:cNvSpPr>
              <p:nvPr/>
            </p:nvSpPr>
            <p:spPr bwMode="auto">
              <a:xfrm>
                <a:off x="744" y="2748"/>
                <a:ext cx="207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3" name="Line 24"/>
              <p:cNvSpPr>
                <a:spLocks noChangeShapeType="1"/>
              </p:cNvSpPr>
              <p:nvPr/>
            </p:nvSpPr>
            <p:spPr bwMode="auto">
              <a:xfrm>
                <a:off x="765" y="2727"/>
                <a:ext cx="206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4" name="Line 25"/>
              <p:cNvSpPr>
                <a:spLocks noChangeShapeType="1"/>
              </p:cNvSpPr>
              <p:nvPr/>
            </p:nvSpPr>
            <p:spPr bwMode="auto">
              <a:xfrm>
                <a:off x="992" y="2498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5" name="Line 26"/>
              <p:cNvSpPr>
                <a:spLocks noChangeShapeType="1"/>
              </p:cNvSpPr>
              <p:nvPr/>
            </p:nvSpPr>
            <p:spPr bwMode="auto">
              <a:xfrm>
                <a:off x="1115" y="2373"/>
                <a:ext cx="165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9196" name="Group 27"/>
              <p:cNvGrpSpPr>
                <a:grpSpLocks/>
              </p:cNvGrpSpPr>
              <p:nvPr/>
            </p:nvGrpSpPr>
            <p:grpSpPr bwMode="auto">
              <a:xfrm>
                <a:off x="786" y="2519"/>
                <a:ext cx="391" cy="271"/>
                <a:chOff x="1248" y="2784"/>
                <a:chExt cx="912" cy="624"/>
              </a:xfrm>
            </p:grpSpPr>
            <p:sp>
              <p:nvSpPr>
                <p:cNvPr id="49215" name="Line 28"/>
                <p:cNvSpPr>
                  <a:spLocks noChangeShapeType="1"/>
                </p:cNvSpPr>
                <p:nvPr/>
              </p:nvSpPr>
              <p:spPr bwMode="auto">
                <a:xfrm>
                  <a:off x="1296" y="3168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6" name="Line 29"/>
                <p:cNvSpPr>
                  <a:spLocks noChangeShapeType="1"/>
                </p:cNvSpPr>
                <p:nvPr/>
              </p:nvSpPr>
              <p:spPr bwMode="auto">
                <a:xfrm>
                  <a:off x="1248" y="3216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7" name="Line 30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8" name="Line 31"/>
                <p:cNvSpPr>
                  <a:spLocks noChangeShapeType="1"/>
                </p:cNvSpPr>
                <p:nvPr/>
              </p:nvSpPr>
              <p:spPr bwMode="auto">
                <a:xfrm>
                  <a:off x="1392" y="3072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9" name="Line 32"/>
                <p:cNvSpPr>
                  <a:spLocks noChangeShapeType="1"/>
                </p:cNvSpPr>
                <p:nvPr/>
              </p:nvSpPr>
              <p:spPr bwMode="auto">
                <a:xfrm>
                  <a:off x="1440" y="3024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20" name="Line 33"/>
                <p:cNvSpPr>
                  <a:spLocks noChangeShapeType="1"/>
                </p:cNvSpPr>
                <p:nvPr/>
              </p:nvSpPr>
              <p:spPr bwMode="auto">
                <a:xfrm>
                  <a:off x="1488" y="2976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21" name="Line 34"/>
                <p:cNvSpPr>
                  <a:spLocks noChangeShapeType="1"/>
                </p:cNvSpPr>
                <p:nvPr/>
              </p:nvSpPr>
              <p:spPr bwMode="auto">
                <a:xfrm>
                  <a:off x="1536" y="2928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22" name="Line 35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23" name="Line 36"/>
                <p:cNvSpPr>
                  <a:spLocks noChangeShapeType="1"/>
                </p:cNvSpPr>
                <p:nvPr/>
              </p:nvSpPr>
              <p:spPr bwMode="auto">
                <a:xfrm>
                  <a:off x="1632" y="2832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24" name="Line 37"/>
                <p:cNvSpPr>
                  <a:spLocks noChangeShapeType="1"/>
                </p:cNvSpPr>
                <p:nvPr/>
              </p:nvSpPr>
              <p:spPr bwMode="auto">
                <a:xfrm>
                  <a:off x="1680" y="2784"/>
                  <a:ext cx="48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9197" name="Line 38"/>
              <p:cNvSpPr>
                <a:spLocks noChangeShapeType="1"/>
              </p:cNvSpPr>
              <p:nvPr/>
            </p:nvSpPr>
            <p:spPr bwMode="auto">
              <a:xfrm>
                <a:off x="1136" y="2352"/>
                <a:ext cx="165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8" name="Line 39"/>
              <p:cNvSpPr>
                <a:spLocks noChangeShapeType="1"/>
              </p:cNvSpPr>
              <p:nvPr/>
            </p:nvSpPr>
            <p:spPr bwMode="auto">
              <a:xfrm>
                <a:off x="559" y="2936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9" name="Line 40"/>
              <p:cNvSpPr>
                <a:spLocks noChangeShapeType="1"/>
              </p:cNvSpPr>
              <p:nvPr/>
            </p:nvSpPr>
            <p:spPr bwMode="auto">
              <a:xfrm>
                <a:off x="1095" y="2394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0" name="Line 41"/>
              <p:cNvSpPr>
                <a:spLocks noChangeShapeType="1"/>
              </p:cNvSpPr>
              <p:nvPr/>
            </p:nvSpPr>
            <p:spPr bwMode="auto">
              <a:xfrm>
                <a:off x="1074" y="2415"/>
                <a:ext cx="206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1" name="Line 42"/>
              <p:cNvSpPr>
                <a:spLocks noChangeShapeType="1"/>
              </p:cNvSpPr>
              <p:nvPr/>
            </p:nvSpPr>
            <p:spPr bwMode="auto">
              <a:xfrm>
                <a:off x="1054" y="2435"/>
                <a:ext cx="206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2" name="Line 43"/>
              <p:cNvSpPr>
                <a:spLocks noChangeShapeType="1"/>
              </p:cNvSpPr>
              <p:nvPr/>
            </p:nvSpPr>
            <p:spPr bwMode="auto">
              <a:xfrm>
                <a:off x="1033" y="2456"/>
                <a:ext cx="206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3" name="Line 44"/>
              <p:cNvSpPr>
                <a:spLocks noChangeShapeType="1"/>
              </p:cNvSpPr>
              <p:nvPr/>
            </p:nvSpPr>
            <p:spPr bwMode="auto">
              <a:xfrm>
                <a:off x="1012" y="2477"/>
                <a:ext cx="207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4" name="Line 45"/>
              <p:cNvSpPr>
                <a:spLocks noChangeShapeType="1"/>
              </p:cNvSpPr>
              <p:nvPr/>
            </p:nvSpPr>
            <p:spPr bwMode="auto">
              <a:xfrm>
                <a:off x="682" y="3040"/>
                <a:ext cx="42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5" name="Line 46"/>
              <p:cNvSpPr>
                <a:spLocks noChangeShapeType="1"/>
              </p:cNvSpPr>
              <p:nvPr/>
            </p:nvSpPr>
            <p:spPr bwMode="auto">
              <a:xfrm>
                <a:off x="682" y="3019"/>
                <a:ext cx="62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6" name="Oval 47"/>
              <p:cNvSpPr>
                <a:spLocks noChangeArrowheads="1"/>
              </p:cNvSpPr>
              <p:nvPr/>
            </p:nvSpPr>
            <p:spPr bwMode="auto">
              <a:xfrm>
                <a:off x="497" y="2977"/>
                <a:ext cx="165" cy="167"/>
              </a:xfrm>
              <a:prstGeom prst="ellipse">
                <a:avLst/>
              </a:prstGeom>
              <a:solidFill>
                <a:srgbClr val="4D4D4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9207" name="Group 48"/>
              <p:cNvGrpSpPr>
                <a:grpSpLocks/>
              </p:cNvGrpSpPr>
              <p:nvPr/>
            </p:nvGrpSpPr>
            <p:grpSpPr bwMode="auto">
              <a:xfrm>
                <a:off x="332" y="3061"/>
                <a:ext cx="268" cy="208"/>
                <a:chOff x="576" y="3456"/>
                <a:chExt cx="624" cy="480"/>
              </a:xfrm>
            </p:grpSpPr>
            <p:sp>
              <p:nvSpPr>
                <p:cNvPr id="49212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8" y="3456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3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672" y="3648"/>
                  <a:ext cx="336" cy="192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4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576" y="3840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9208" name="Group 52"/>
              <p:cNvGrpSpPr>
                <a:grpSpLocks/>
              </p:cNvGrpSpPr>
              <p:nvPr/>
            </p:nvGrpSpPr>
            <p:grpSpPr bwMode="auto">
              <a:xfrm>
                <a:off x="373" y="3040"/>
                <a:ext cx="206" cy="250"/>
                <a:chOff x="672" y="3408"/>
                <a:chExt cx="480" cy="576"/>
              </a:xfrm>
            </p:grpSpPr>
            <p:sp>
              <p:nvSpPr>
                <p:cNvPr id="49209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912" y="3408"/>
                  <a:ext cx="240" cy="240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68" y="3648"/>
                  <a:ext cx="144" cy="240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11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72" y="3888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49165" name="Group 56"/>
            <p:cNvGrpSpPr>
              <a:grpSpLocks/>
            </p:cNvGrpSpPr>
            <p:nvPr/>
          </p:nvGrpSpPr>
          <p:grpSpPr bwMode="auto">
            <a:xfrm>
              <a:off x="585" y="2832"/>
              <a:ext cx="309" cy="229"/>
              <a:chOff x="1248" y="2688"/>
              <a:chExt cx="720" cy="528"/>
            </a:xfrm>
          </p:grpSpPr>
          <p:sp>
            <p:nvSpPr>
              <p:cNvPr id="49175" name="Freeform 57"/>
              <p:cNvSpPr>
                <a:spLocks/>
              </p:cNvSpPr>
              <p:nvPr/>
            </p:nvSpPr>
            <p:spPr bwMode="auto">
              <a:xfrm>
                <a:off x="1248" y="2688"/>
                <a:ext cx="528" cy="528"/>
              </a:xfrm>
              <a:custGeom>
                <a:avLst/>
                <a:gdLst>
                  <a:gd name="T0" fmla="*/ 0 w 960"/>
                  <a:gd name="T1" fmla="*/ 38 h 912"/>
                  <a:gd name="T2" fmla="*/ 22 w 960"/>
                  <a:gd name="T3" fmla="*/ 11 h 912"/>
                  <a:gd name="T4" fmla="*/ 40 w 960"/>
                  <a:gd name="T5" fmla="*/ 0 h 912"/>
                  <a:gd name="T6" fmla="*/ 53 w 960"/>
                  <a:gd name="T7" fmla="*/ 0 h 912"/>
                  <a:gd name="T8" fmla="*/ 66 w 960"/>
                  <a:gd name="T9" fmla="*/ 5 h 912"/>
                  <a:gd name="T10" fmla="*/ 79 w 960"/>
                  <a:gd name="T11" fmla="*/ 16 h 912"/>
                  <a:gd name="T12" fmla="*/ 88 w 960"/>
                  <a:gd name="T13" fmla="*/ 32 h 912"/>
                  <a:gd name="T14" fmla="*/ 88 w 960"/>
                  <a:gd name="T15" fmla="*/ 54 h 912"/>
                  <a:gd name="T16" fmla="*/ 84 w 960"/>
                  <a:gd name="T17" fmla="*/ 70 h 912"/>
                  <a:gd name="T18" fmla="*/ 79 w 960"/>
                  <a:gd name="T19" fmla="*/ 81 h 912"/>
                  <a:gd name="T20" fmla="*/ 62 w 960"/>
                  <a:gd name="T21" fmla="*/ 102 h 912"/>
                  <a:gd name="T22" fmla="*/ 70 w 960"/>
                  <a:gd name="T23" fmla="*/ 81 h 912"/>
                  <a:gd name="T24" fmla="*/ 70 w 960"/>
                  <a:gd name="T25" fmla="*/ 65 h 912"/>
                  <a:gd name="T26" fmla="*/ 66 w 960"/>
                  <a:gd name="T27" fmla="*/ 49 h 912"/>
                  <a:gd name="T28" fmla="*/ 62 w 960"/>
                  <a:gd name="T29" fmla="*/ 38 h 912"/>
                  <a:gd name="T30" fmla="*/ 53 w 960"/>
                  <a:gd name="T31" fmla="*/ 27 h 912"/>
                  <a:gd name="T32" fmla="*/ 40 w 960"/>
                  <a:gd name="T33" fmla="*/ 21 h 912"/>
                  <a:gd name="T34" fmla="*/ 26 w 960"/>
                  <a:gd name="T35" fmla="*/ 21 h 912"/>
                  <a:gd name="T36" fmla="*/ 13 w 960"/>
                  <a:gd name="T37" fmla="*/ 27 h 912"/>
                  <a:gd name="T38" fmla="*/ 0 w 960"/>
                  <a:gd name="T39" fmla="*/ 38 h 9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0"/>
                  <a:gd name="T61" fmla="*/ 0 h 912"/>
                  <a:gd name="T62" fmla="*/ 960 w 960"/>
                  <a:gd name="T63" fmla="*/ 912 h 9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0" h="912">
                    <a:moveTo>
                      <a:pt x="0" y="336"/>
                    </a:moveTo>
                    <a:lnTo>
                      <a:pt x="240" y="96"/>
                    </a:lnTo>
                    <a:lnTo>
                      <a:pt x="432" y="0"/>
                    </a:lnTo>
                    <a:lnTo>
                      <a:pt x="576" y="0"/>
                    </a:lnTo>
                    <a:lnTo>
                      <a:pt x="720" y="48"/>
                    </a:lnTo>
                    <a:lnTo>
                      <a:pt x="864" y="144"/>
                    </a:lnTo>
                    <a:lnTo>
                      <a:pt x="960" y="288"/>
                    </a:lnTo>
                    <a:lnTo>
                      <a:pt x="960" y="480"/>
                    </a:lnTo>
                    <a:lnTo>
                      <a:pt x="912" y="624"/>
                    </a:lnTo>
                    <a:lnTo>
                      <a:pt x="864" y="720"/>
                    </a:lnTo>
                    <a:lnTo>
                      <a:pt x="672" y="912"/>
                    </a:lnTo>
                    <a:lnTo>
                      <a:pt x="768" y="720"/>
                    </a:lnTo>
                    <a:lnTo>
                      <a:pt x="768" y="576"/>
                    </a:lnTo>
                    <a:lnTo>
                      <a:pt x="720" y="432"/>
                    </a:lnTo>
                    <a:lnTo>
                      <a:pt x="672" y="336"/>
                    </a:lnTo>
                    <a:lnTo>
                      <a:pt x="576" y="240"/>
                    </a:lnTo>
                    <a:lnTo>
                      <a:pt x="432" y="192"/>
                    </a:lnTo>
                    <a:lnTo>
                      <a:pt x="288" y="192"/>
                    </a:lnTo>
                    <a:lnTo>
                      <a:pt x="144" y="240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lin ang="27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Freeform 58"/>
              <p:cNvSpPr>
                <a:spLocks/>
              </p:cNvSpPr>
              <p:nvPr/>
            </p:nvSpPr>
            <p:spPr bwMode="auto">
              <a:xfrm>
                <a:off x="1584" y="3120"/>
                <a:ext cx="384" cy="96"/>
              </a:xfrm>
              <a:custGeom>
                <a:avLst/>
                <a:gdLst>
                  <a:gd name="T0" fmla="*/ 144 w 384"/>
                  <a:gd name="T1" fmla="*/ 0 h 144"/>
                  <a:gd name="T2" fmla="*/ 384 w 384"/>
                  <a:gd name="T3" fmla="*/ 0 h 144"/>
                  <a:gd name="T4" fmla="*/ 240 w 384"/>
                  <a:gd name="T5" fmla="*/ 29 h 144"/>
                  <a:gd name="T6" fmla="*/ 0 w 384"/>
                  <a:gd name="T7" fmla="*/ 29 h 144"/>
                  <a:gd name="T8" fmla="*/ 144 w 38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44"/>
                  <a:gd name="T17" fmla="*/ 384 w 38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44">
                    <a:moveTo>
                      <a:pt x="144" y="0"/>
                    </a:moveTo>
                    <a:lnTo>
                      <a:pt x="384" y="0"/>
                    </a:lnTo>
                    <a:lnTo>
                      <a:pt x="240" y="144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B2B2B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6" name="Oval 59"/>
            <p:cNvSpPr>
              <a:spLocks noChangeArrowheads="1"/>
            </p:cNvSpPr>
            <p:nvPr/>
          </p:nvSpPr>
          <p:spPr bwMode="auto">
            <a:xfrm>
              <a:off x="786" y="3019"/>
              <a:ext cx="41" cy="2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7" name="Rectangle 60" descr="Diagonales larges vers le haut"/>
            <p:cNvSpPr>
              <a:spLocks noChangeArrowheads="1"/>
            </p:cNvSpPr>
            <p:nvPr/>
          </p:nvSpPr>
          <p:spPr bwMode="auto">
            <a:xfrm>
              <a:off x="621" y="3332"/>
              <a:ext cx="206" cy="4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8" name="Line 61"/>
            <p:cNvSpPr>
              <a:spLocks noChangeShapeType="1"/>
            </p:cNvSpPr>
            <p:nvPr/>
          </p:nvSpPr>
          <p:spPr bwMode="auto">
            <a:xfrm flipV="1">
              <a:off x="621" y="3332"/>
              <a:ext cx="2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69" name="Group 62"/>
            <p:cNvGrpSpPr>
              <a:grpSpLocks/>
            </p:cNvGrpSpPr>
            <p:nvPr/>
          </p:nvGrpSpPr>
          <p:grpSpPr bwMode="auto">
            <a:xfrm>
              <a:off x="1013" y="2394"/>
              <a:ext cx="309" cy="229"/>
              <a:chOff x="1248" y="2688"/>
              <a:chExt cx="720" cy="528"/>
            </a:xfrm>
          </p:grpSpPr>
          <p:sp>
            <p:nvSpPr>
              <p:cNvPr id="49173" name="Freeform 63"/>
              <p:cNvSpPr>
                <a:spLocks/>
              </p:cNvSpPr>
              <p:nvPr/>
            </p:nvSpPr>
            <p:spPr bwMode="auto">
              <a:xfrm>
                <a:off x="1248" y="2688"/>
                <a:ext cx="528" cy="528"/>
              </a:xfrm>
              <a:custGeom>
                <a:avLst/>
                <a:gdLst>
                  <a:gd name="T0" fmla="*/ 0 w 960"/>
                  <a:gd name="T1" fmla="*/ 38 h 912"/>
                  <a:gd name="T2" fmla="*/ 22 w 960"/>
                  <a:gd name="T3" fmla="*/ 11 h 912"/>
                  <a:gd name="T4" fmla="*/ 40 w 960"/>
                  <a:gd name="T5" fmla="*/ 0 h 912"/>
                  <a:gd name="T6" fmla="*/ 53 w 960"/>
                  <a:gd name="T7" fmla="*/ 0 h 912"/>
                  <a:gd name="T8" fmla="*/ 66 w 960"/>
                  <a:gd name="T9" fmla="*/ 5 h 912"/>
                  <a:gd name="T10" fmla="*/ 79 w 960"/>
                  <a:gd name="T11" fmla="*/ 16 h 912"/>
                  <a:gd name="T12" fmla="*/ 88 w 960"/>
                  <a:gd name="T13" fmla="*/ 32 h 912"/>
                  <a:gd name="T14" fmla="*/ 88 w 960"/>
                  <a:gd name="T15" fmla="*/ 54 h 912"/>
                  <a:gd name="T16" fmla="*/ 84 w 960"/>
                  <a:gd name="T17" fmla="*/ 70 h 912"/>
                  <a:gd name="T18" fmla="*/ 79 w 960"/>
                  <a:gd name="T19" fmla="*/ 81 h 912"/>
                  <a:gd name="T20" fmla="*/ 62 w 960"/>
                  <a:gd name="T21" fmla="*/ 102 h 912"/>
                  <a:gd name="T22" fmla="*/ 70 w 960"/>
                  <a:gd name="T23" fmla="*/ 81 h 912"/>
                  <a:gd name="T24" fmla="*/ 70 w 960"/>
                  <a:gd name="T25" fmla="*/ 65 h 912"/>
                  <a:gd name="T26" fmla="*/ 66 w 960"/>
                  <a:gd name="T27" fmla="*/ 49 h 912"/>
                  <a:gd name="T28" fmla="*/ 62 w 960"/>
                  <a:gd name="T29" fmla="*/ 38 h 912"/>
                  <a:gd name="T30" fmla="*/ 53 w 960"/>
                  <a:gd name="T31" fmla="*/ 27 h 912"/>
                  <a:gd name="T32" fmla="*/ 40 w 960"/>
                  <a:gd name="T33" fmla="*/ 21 h 912"/>
                  <a:gd name="T34" fmla="*/ 26 w 960"/>
                  <a:gd name="T35" fmla="*/ 21 h 912"/>
                  <a:gd name="T36" fmla="*/ 13 w 960"/>
                  <a:gd name="T37" fmla="*/ 27 h 912"/>
                  <a:gd name="T38" fmla="*/ 0 w 960"/>
                  <a:gd name="T39" fmla="*/ 38 h 9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0"/>
                  <a:gd name="T61" fmla="*/ 0 h 912"/>
                  <a:gd name="T62" fmla="*/ 960 w 960"/>
                  <a:gd name="T63" fmla="*/ 912 h 9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0" h="912">
                    <a:moveTo>
                      <a:pt x="0" y="336"/>
                    </a:moveTo>
                    <a:lnTo>
                      <a:pt x="240" y="96"/>
                    </a:lnTo>
                    <a:lnTo>
                      <a:pt x="432" y="0"/>
                    </a:lnTo>
                    <a:lnTo>
                      <a:pt x="576" y="0"/>
                    </a:lnTo>
                    <a:lnTo>
                      <a:pt x="720" y="48"/>
                    </a:lnTo>
                    <a:lnTo>
                      <a:pt x="864" y="144"/>
                    </a:lnTo>
                    <a:lnTo>
                      <a:pt x="960" y="288"/>
                    </a:lnTo>
                    <a:lnTo>
                      <a:pt x="960" y="480"/>
                    </a:lnTo>
                    <a:lnTo>
                      <a:pt x="912" y="624"/>
                    </a:lnTo>
                    <a:lnTo>
                      <a:pt x="864" y="720"/>
                    </a:lnTo>
                    <a:lnTo>
                      <a:pt x="672" y="912"/>
                    </a:lnTo>
                    <a:lnTo>
                      <a:pt x="768" y="720"/>
                    </a:lnTo>
                    <a:lnTo>
                      <a:pt x="768" y="576"/>
                    </a:lnTo>
                    <a:lnTo>
                      <a:pt x="720" y="432"/>
                    </a:lnTo>
                    <a:lnTo>
                      <a:pt x="672" y="336"/>
                    </a:lnTo>
                    <a:lnTo>
                      <a:pt x="576" y="240"/>
                    </a:lnTo>
                    <a:lnTo>
                      <a:pt x="432" y="192"/>
                    </a:lnTo>
                    <a:lnTo>
                      <a:pt x="288" y="192"/>
                    </a:lnTo>
                    <a:lnTo>
                      <a:pt x="144" y="240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lin ang="27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Freeform 64"/>
              <p:cNvSpPr>
                <a:spLocks/>
              </p:cNvSpPr>
              <p:nvPr/>
            </p:nvSpPr>
            <p:spPr bwMode="auto">
              <a:xfrm>
                <a:off x="1584" y="3120"/>
                <a:ext cx="384" cy="96"/>
              </a:xfrm>
              <a:custGeom>
                <a:avLst/>
                <a:gdLst>
                  <a:gd name="T0" fmla="*/ 144 w 384"/>
                  <a:gd name="T1" fmla="*/ 0 h 144"/>
                  <a:gd name="T2" fmla="*/ 384 w 384"/>
                  <a:gd name="T3" fmla="*/ 0 h 144"/>
                  <a:gd name="T4" fmla="*/ 240 w 384"/>
                  <a:gd name="T5" fmla="*/ 29 h 144"/>
                  <a:gd name="T6" fmla="*/ 0 w 384"/>
                  <a:gd name="T7" fmla="*/ 29 h 144"/>
                  <a:gd name="T8" fmla="*/ 144 w 38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44"/>
                  <a:gd name="T17" fmla="*/ 384 w 38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44">
                    <a:moveTo>
                      <a:pt x="144" y="0"/>
                    </a:moveTo>
                    <a:lnTo>
                      <a:pt x="384" y="0"/>
                    </a:lnTo>
                    <a:lnTo>
                      <a:pt x="240" y="144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B2B2B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70" name="Oval 65"/>
            <p:cNvSpPr>
              <a:spLocks noChangeArrowheads="1"/>
            </p:cNvSpPr>
            <p:nvPr/>
          </p:nvSpPr>
          <p:spPr bwMode="auto">
            <a:xfrm>
              <a:off x="1219" y="2581"/>
              <a:ext cx="41" cy="2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1" name="Freeform 66"/>
            <p:cNvSpPr>
              <a:spLocks/>
            </p:cNvSpPr>
            <p:nvPr/>
          </p:nvSpPr>
          <p:spPr bwMode="auto">
            <a:xfrm>
              <a:off x="848" y="2394"/>
              <a:ext cx="784" cy="834"/>
            </a:xfrm>
            <a:custGeom>
              <a:avLst/>
              <a:gdLst>
                <a:gd name="T0" fmla="*/ 0 w 1824"/>
                <a:gd name="T1" fmla="*/ 68 h 1920"/>
                <a:gd name="T2" fmla="*/ 62 w 1824"/>
                <a:gd name="T3" fmla="*/ 3 h 1920"/>
                <a:gd name="T4" fmla="*/ 62 w 1824"/>
                <a:gd name="T5" fmla="*/ 0 h 1920"/>
                <a:gd name="T6" fmla="*/ 0 w 1824"/>
                <a:gd name="T7" fmla="*/ 65 h 1920"/>
                <a:gd name="T8" fmla="*/ 0 w 1824"/>
                <a:gd name="T9" fmla="*/ 68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1920"/>
                <a:gd name="T17" fmla="*/ 1824 w 1824"/>
                <a:gd name="T18" fmla="*/ 1920 h 1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1920">
                  <a:moveTo>
                    <a:pt x="0" y="1920"/>
                  </a:moveTo>
                  <a:lnTo>
                    <a:pt x="1824" y="96"/>
                  </a:lnTo>
                  <a:lnTo>
                    <a:pt x="1824" y="0"/>
                  </a:lnTo>
                  <a:lnTo>
                    <a:pt x="0" y="1824"/>
                  </a:lnTo>
                  <a:lnTo>
                    <a:pt x="0" y="192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2" name="Line 67"/>
            <p:cNvSpPr>
              <a:spLocks noChangeShapeType="1"/>
            </p:cNvSpPr>
            <p:nvPr/>
          </p:nvSpPr>
          <p:spPr bwMode="auto">
            <a:xfrm>
              <a:off x="724" y="3228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9156" name="Text Box 68"/>
          <p:cNvSpPr txBox="1">
            <a:spLocks noChangeArrowheads="1"/>
          </p:cNvSpPr>
          <p:nvPr/>
        </p:nvSpPr>
        <p:spPr bwMode="auto">
          <a:xfrm>
            <a:off x="6019800" y="41148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08" tIns="45704" rIns="91408" bIns="45704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ru-RU" sz="1200" b="1">
                <a:solidFill>
                  <a:srgbClr val="FF3300"/>
                </a:solidFill>
              </a:rPr>
              <a:t>Экран кабелей должен быть заземлен с обоих концов</a:t>
            </a:r>
            <a:r>
              <a:rPr lang="en-US" sz="1200" b="1">
                <a:solidFill>
                  <a:srgbClr val="FF3300"/>
                </a:solidFill>
              </a:rPr>
              <a:t>, </a:t>
            </a:r>
            <a:r>
              <a:rPr lang="ru-RU" sz="1200" b="1">
                <a:solidFill>
                  <a:srgbClr val="FF3300"/>
                </a:solidFill>
              </a:rPr>
              <a:t>и не иметь разрывов</a:t>
            </a:r>
            <a:endParaRPr lang="en-US" sz="1200" b="1">
              <a:solidFill>
                <a:srgbClr val="FF3300"/>
              </a:solidFill>
            </a:endParaRPr>
          </a:p>
        </p:txBody>
      </p:sp>
      <p:pic>
        <p:nvPicPr>
          <p:cNvPr id="49157" name="Picture 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3" y="1752600"/>
            <a:ext cx="31321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905000"/>
            <a:ext cx="23050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1" descr="CEM HHP1"/>
          <p:cNvPicPr>
            <a:picLocks noChangeAspect="1" noChangeArrowheads="1"/>
          </p:cNvPicPr>
          <p:nvPr/>
        </p:nvPicPr>
        <p:blipFill>
          <a:blip r:embed="rId6" cstate="print"/>
          <a:srcRect r="78290" b="78290"/>
          <a:stretch>
            <a:fillRect/>
          </a:stretch>
        </p:blipFill>
        <p:spPr bwMode="auto">
          <a:xfrm>
            <a:off x="6477000" y="2057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7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80400" cy="1150938"/>
          </a:xfrm>
          <a:noFill/>
        </p:spPr>
        <p:txBody>
          <a:bodyPr tIns="10796" bIns="10796"/>
          <a:lstStyle/>
          <a:p>
            <a:pPr eaLnBrk="1" hangingPunct="1"/>
            <a:r>
              <a:rPr lang="ru-RU" smtClean="0"/>
              <a:t>Дополнительные комплектующие для обеспечения требований по ЭМС </a:t>
            </a:r>
            <a:endParaRPr lang="sl-SI" smtClean="0"/>
          </a:p>
        </p:txBody>
      </p:sp>
      <p:sp>
        <p:nvSpPr>
          <p:cNvPr id="49161" name="Rectangle 2"/>
          <p:cNvSpPr>
            <a:spLocks noChangeArrowheads="1"/>
          </p:cNvSpPr>
          <p:nvPr>
            <p:ph type="body" idx="1"/>
          </p:nvPr>
        </p:nvSpPr>
        <p:spPr>
          <a:xfrm>
            <a:off x="233363" y="1289050"/>
            <a:ext cx="8585200" cy="635000"/>
          </a:xfrm>
        </p:spPr>
        <p:txBody>
          <a:bodyPr/>
          <a:lstStyle/>
          <a:p>
            <a:pPr marL="742950" lvl="1" indent="-285750" eaLnBrk="1" hangingPunct="1">
              <a:buFont typeface="Arial" pitchFamily="34" charset="0"/>
              <a:buNone/>
            </a:pPr>
            <a:r>
              <a:rPr lang="ru-RU" b="1" smtClean="0"/>
              <a:t>Указанный</a:t>
            </a:r>
            <a:r>
              <a:rPr lang="en-US" b="1" smtClean="0"/>
              <a:t> </a:t>
            </a:r>
            <a:r>
              <a:rPr lang="ru-RU" b="1" smtClean="0"/>
              <a:t>в каталоге уровень Э</a:t>
            </a:r>
            <a:r>
              <a:rPr lang="en-US" b="1" smtClean="0"/>
              <a:t>MC </a:t>
            </a:r>
            <a:r>
              <a:rPr lang="ru-RU" b="1" smtClean="0"/>
              <a:t>гарантируется только в случае если подключение соответствует</a:t>
            </a:r>
            <a:r>
              <a:rPr lang="en-US" b="1" smtClean="0"/>
              <a:t> </a:t>
            </a:r>
            <a:r>
              <a:rPr lang="ru-RU" b="1" smtClean="0"/>
              <a:t>рекомендациям по установке</a:t>
            </a:r>
            <a:r>
              <a:rPr lang="en-US" b="1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0" y="1536700"/>
            <a:ext cx="952500" cy="762000"/>
          </a:xfrm>
          <a:prstGeom prst="upArrow">
            <a:avLst>
              <a:gd name="adj1" fmla="val 47333"/>
              <a:gd name="adj2" fmla="val 21296"/>
            </a:avLst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95944"/>
            <a:ext cx="8369300" cy="1185182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ATV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61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/71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 к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омплект выносного монтажа силовой части</a:t>
            </a:r>
            <a:endParaRPr lang="en-GB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473700" y="3973513"/>
            <a:ext cx="3429000" cy="2627312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Для моделей от 0,37 до 630 кВт 380-690 В </a:t>
            </a:r>
          </a:p>
          <a:p>
            <a:pPr eaLnBrk="1" hangingPunct="1"/>
            <a:r>
              <a:rPr lang="ru-RU" smtClean="0"/>
              <a:t>Дополнительно для дросселя шины </a:t>
            </a:r>
            <a:r>
              <a:rPr lang="en-US" smtClean="0"/>
              <a:t>DC</a:t>
            </a:r>
            <a:endParaRPr lang="ru-RU" smtClean="0"/>
          </a:p>
          <a:p>
            <a:pPr eaLnBrk="1" hangingPunct="1"/>
            <a:r>
              <a:rPr lang="ru-RU" smtClean="0"/>
              <a:t>Силовая и контрольная части изолированы </a:t>
            </a:r>
            <a:r>
              <a:rPr lang="en-US" smtClean="0"/>
              <a:t>IP54</a:t>
            </a:r>
            <a:endParaRPr lang="ru-RU" smtClean="0"/>
          </a:p>
          <a:p>
            <a:pPr eaLnBrk="1" hangingPunct="1">
              <a:buClr>
                <a:schemeClr val="bg1"/>
              </a:buClr>
            </a:pPr>
            <a:endParaRPr lang="ru-RU" smtClean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890713" y="2522538"/>
            <a:ext cx="109537" cy="302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912813" y="2141538"/>
            <a:ext cx="153987" cy="360362"/>
            <a:chOff x="3984" y="1608"/>
            <a:chExt cx="102" cy="251"/>
          </a:xfrm>
        </p:grpSpPr>
        <p:sp>
          <p:nvSpPr>
            <p:cNvPr id="50195" name="Rectangle 7"/>
            <p:cNvSpPr>
              <a:spLocks noChangeArrowheads="1"/>
            </p:cNvSpPr>
            <p:nvPr/>
          </p:nvSpPr>
          <p:spPr bwMode="auto">
            <a:xfrm>
              <a:off x="3984" y="1632"/>
              <a:ext cx="72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6" name="Rectangle 8"/>
            <p:cNvSpPr>
              <a:spLocks noChangeArrowheads="1"/>
            </p:cNvSpPr>
            <p:nvPr/>
          </p:nvSpPr>
          <p:spPr bwMode="auto">
            <a:xfrm>
              <a:off x="4014" y="1608"/>
              <a:ext cx="72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183" name="Group 9"/>
          <p:cNvGrpSpPr>
            <a:grpSpLocks/>
          </p:cNvGrpSpPr>
          <p:nvPr/>
        </p:nvGrpSpPr>
        <p:grpSpPr bwMode="auto">
          <a:xfrm flipV="1">
            <a:off x="912813" y="5548313"/>
            <a:ext cx="153987" cy="358775"/>
            <a:chOff x="3984" y="1608"/>
            <a:chExt cx="102" cy="251"/>
          </a:xfrm>
        </p:grpSpPr>
        <p:sp>
          <p:nvSpPr>
            <p:cNvPr id="50193" name="Rectangle 10"/>
            <p:cNvSpPr>
              <a:spLocks noChangeArrowheads="1"/>
            </p:cNvSpPr>
            <p:nvPr/>
          </p:nvSpPr>
          <p:spPr bwMode="auto">
            <a:xfrm>
              <a:off x="3984" y="1632"/>
              <a:ext cx="72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4" name="Rectangle 11"/>
            <p:cNvSpPr>
              <a:spLocks noChangeArrowheads="1"/>
            </p:cNvSpPr>
            <p:nvPr/>
          </p:nvSpPr>
          <p:spPr bwMode="auto">
            <a:xfrm>
              <a:off x="4014" y="1608"/>
              <a:ext cx="72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239713" y="1625600"/>
            <a:ext cx="1957387" cy="4781550"/>
            <a:chOff x="767" y="1040"/>
            <a:chExt cx="1233" cy="3012"/>
          </a:xfrm>
        </p:grpSpPr>
        <p:pic>
          <p:nvPicPr>
            <p:cNvPr id="50191" name="Picture 13" descr="s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" y="1526"/>
              <a:ext cx="1233" cy="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2" name="Rectangle 14"/>
            <p:cNvSpPr>
              <a:spLocks noChangeArrowheads="1"/>
            </p:cNvSpPr>
            <p:nvPr/>
          </p:nvSpPr>
          <p:spPr bwMode="auto">
            <a:xfrm flipH="1">
              <a:off x="1145" y="1040"/>
              <a:ext cx="45" cy="301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185" name="AutoShape 15"/>
          <p:cNvSpPr>
            <a:spLocks noChangeArrowheads="1"/>
          </p:cNvSpPr>
          <p:nvPr/>
        </p:nvSpPr>
        <p:spPr bwMode="auto">
          <a:xfrm>
            <a:off x="1651000" y="1349375"/>
            <a:ext cx="969963" cy="620713"/>
          </a:xfrm>
          <a:prstGeom prst="wedgeRoundRectCallout">
            <a:avLst>
              <a:gd name="adj1" fmla="val -124630"/>
              <a:gd name="adj2" fmla="val 40282"/>
              <a:gd name="adj3" fmla="val 16667"/>
            </a:avLst>
          </a:prstGeom>
          <a:gradFill rotWithShape="0">
            <a:gsLst>
              <a:gs pos="0">
                <a:srgbClr val="CCFFFF"/>
              </a:gs>
              <a:gs pos="100000">
                <a:srgbClr val="B0DCD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eaLnBrk="0" hangingPunct="0"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</a:rPr>
              <a:t>Задняя стенка шкафа</a:t>
            </a:r>
            <a:endParaRPr lang="fr-FR" sz="1200" b="1">
              <a:solidFill>
                <a:schemeClr val="tx1"/>
              </a:solidFill>
            </a:endParaRPr>
          </a:p>
        </p:txBody>
      </p:sp>
      <p:sp>
        <p:nvSpPr>
          <p:cNvPr id="50186" name="Line 16"/>
          <p:cNvSpPr>
            <a:spLocks noChangeShapeType="1"/>
          </p:cNvSpPr>
          <p:nvPr/>
        </p:nvSpPr>
        <p:spPr bwMode="auto">
          <a:xfrm>
            <a:off x="1130300" y="2051050"/>
            <a:ext cx="7270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Line 17"/>
          <p:cNvSpPr>
            <a:spLocks noChangeShapeType="1"/>
          </p:cNvSpPr>
          <p:nvPr/>
        </p:nvSpPr>
        <p:spPr bwMode="auto">
          <a:xfrm>
            <a:off x="1057275" y="6035675"/>
            <a:ext cx="7270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8" name="Picture 18" descr="flange_size2_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350" y="2301875"/>
            <a:ext cx="297973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Text Box 19"/>
          <p:cNvSpPr txBox="1">
            <a:spLocks noChangeArrowheads="1"/>
          </p:cNvSpPr>
          <p:nvPr/>
        </p:nvSpPr>
        <p:spPr bwMode="auto">
          <a:xfrm rot="-5400000">
            <a:off x="76201" y="1635125"/>
            <a:ext cx="8001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08" tIns="45704" rIns="91408" bIns="45704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90% </a:t>
            </a:r>
          </a:p>
          <a:p>
            <a:r>
              <a:rPr lang="ru-RU" sz="1400">
                <a:solidFill>
                  <a:schemeClr val="accent2"/>
                </a:solidFill>
              </a:rPr>
              <a:t>тепла</a:t>
            </a:r>
          </a:p>
        </p:txBody>
      </p:sp>
      <p:pic>
        <p:nvPicPr>
          <p:cNvPr id="5019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8638" y="1339850"/>
            <a:ext cx="1998662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2942772" y="1094014"/>
            <a:ext cx="3653971" cy="3494315"/>
          </a:xfrm>
        </p:spPr>
        <p:txBody>
          <a:bodyPr/>
          <a:lstStyle/>
          <a:p>
            <a:pPr marL="268288" indent="-268288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ATVxxEXC2  -  IP23</a:t>
            </a:r>
          </a:p>
          <a:p>
            <a:pPr marL="268288" indent="-268288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ATVxxEXC5  -  IP54</a:t>
            </a:r>
          </a:p>
          <a:p>
            <a:pPr marL="268288" indent="-268288">
              <a:lnSpc>
                <a:spcPct val="9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ATVxxEXS5  - </a:t>
            </a:r>
            <a:br>
              <a: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</a:br>
            <a:r>
              <a: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IP54 </a:t>
            </a:r>
            <a:r>
              <a:rPr lang="ru-RU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 раздельными контурами охлаждения</a:t>
            </a:r>
            <a:endParaRPr lang="en-US" sz="28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361950" indent="-361950">
              <a:lnSpc>
                <a:spcPct val="90000"/>
              </a:lnSpc>
              <a:tabLst>
                <a:tab pos="2514600" algn="l"/>
                <a:tab pos="3319463" algn="l"/>
              </a:tabLst>
            </a:pPr>
            <a:endParaRPr lang="en-GB" sz="2400" dirty="0"/>
          </a:p>
        </p:txBody>
      </p:sp>
      <p:sp>
        <p:nvSpPr>
          <p:cNvPr id="621571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398585" y="77790"/>
            <a:ext cx="8102112" cy="983568"/>
          </a:xfrm>
          <a:noFill/>
        </p:spPr>
        <p:txBody>
          <a:bodyPr/>
          <a:lstStyle/>
          <a:p>
            <a:r>
              <a:rPr lang="en-GB" sz="3200" b="1" dirty="0">
                <a:latin typeface="Calibri" pitchFamily="34" charset="0"/>
                <a:cs typeface="Calibri" pitchFamily="34" charset="0"/>
              </a:rPr>
              <a:t>ATV61/71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Plus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IP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23/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54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     Базовая версия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1572" name="Picture 5" descr="ATV61 BG13 IP54 GL im Sarel (Small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93" y="1027643"/>
            <a:ext cx="2066121" cy="53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568" y="1011691"/>
            <a:ext cx="2141538" cy="5345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1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398585" y="77790"/>
            <a:ext cx="8549472" cy="983568"/>
          </a:xfrm>
          <a:noFill/>
        </p:spPr>
        <p:txBody>
          <a:bodyPr/>
          <a:lstStyle/>
          <a:p>
            <a:r>
              <a:rPr lang="en-GB" sz="3200" b="1" dirty="0">
                <a:latin typeface="Calibri" pitchFamily="34" charset="0"/>
                <a:cs typeface="Calibri" pitchFamily="34" charset="0"/>
              </a:rPr>
              <a:t>ATV61/71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Plus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IP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23/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54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  Конфигурируемые ПЧ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8" descr="Drive Systems Complexity"/>
          <p:cNvPicPr>
            <a:picLocks noChangeAspect="1" noChangeArrowheads="1"/>
          </p:cNvPicPr>
          <p:nvPr/>
        </p:nvPicPr>
        <p:blipFill>
          <a:blip r:embed="rId3" cstate="print"/>
          <a:srcRect r="20351"/>
          <a:stretch>
            <a:fillRect/>
          </a:stretch>
        </p:blipFill>
        <p:spPr bwMode="auto">
          <a:xfrm>
            <a:off x="301507" y="1119490"/>
            <a:ext cx="8842493" cy="550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74229" y="909108"/>
            <a:ext cx="2832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804863" algn="l"/>
              </a:tabLst>
            </a:pPr>
            <a:r>
              <a:rPr lang="en-US" b="1" dirty="0" err="1" smtClean="0">
                <a:solidFill>
                  <a:schemeClr val="accent1"/>
                </a:solidFill>
              </a:rPr>
              <a:t>ATVxxEXC</a:t>
            </a:r>
            <a:r>
              <a:rPr lang="en-US" b="1" dirty="0" smtClean="0">
                <a:solidFill>
                  <a:schemeClr val="accent1"/>
                </a:solidFill>
              </a:rPr>
              <a:t> + </a:t>
            </a:r>
            <a:r>
              <a:rPr lang="ru-RU" b="1" dirty="0" smtClean="0">
                <a:solidFill>
                  <a:schemeClr val="accent1"/>
                </a:solidFill>
              </a:rPr>
              <a:t>350 опций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2942772" y="1008744"/>
            <a:ext cx="6005286" cy="4941208"/>
          </a:xfrm>
        </p:spPr>
        <p:txBody>
          <a:bodyPr/>
          <a:lstStyle/>
          <a:p>
            <a:pPr marL="268288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На </a:t>
            </a: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базе</a:t>
            </a:r>
            <a:r>
              <a:rPr lang="en-GB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</a:t>
            </a: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ATVxxEXS5xxxN4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созданы </a:t>
            </a: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новые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стандартные шкафы</a:t>
            </a: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 ATVxxES5xxxN4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.</a:t>
            </a:r>
            <a:endParaRPr lang="en-GB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268288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Оптимальное исполнение и комплектация</a:t>
            </a:r>
          </a:p>
          <a:p>
            <a:pPr marL="628651" lvl="1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ru-R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Степень защиты IP54 с раздельной циркуляцией воздуха</a:t>
            </a:r>
          </a:p>
          <a:p>
            <a:pPr marL="628651" lvl="1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ru-R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Выключатель – без использования полупроводниковых </a:t>
            </a:r>
            <a:r>
              <a:rPr lang="ru-R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предохранителей</a:t>
            </a:r>
          </a:p>
          <a:p>
            <a:pPr marL="628651" lvl="1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ru-R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Дроссель в шине звена постоянного тока для снижения гармоник</a:t>
            </a:r>
          </a:p>
          <a:p>
            <a:pPr marL="628651" lvl="1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r>
              <a:rPr lang="ru-R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Без дополнительных опций</a:t>
            </a:r>
          </a:p>
          <a:p>
            <a:pPr marL="628651" lvl="1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endParaRPr lang="ru-RU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  <a:p>
            <a:pPr marL="628651" lvl="1" indent="-2682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2514600" algn="l"/>
                <a:tab pos="3319463" algn="l"/>
              </a:tabLst>
              <a:defRPr/>
            </a:pPr>
            <a:endParaRPr lang="en-US" sz="1200" dirty="0"/>
          </a:p>
          <a:p>
            <a:pPr marL="361950" indent="-361950">
              <a:lnSpc>
                <a:spcPct val="90000"/>
              </a:lnSpc>
              <a:buFont typeface="Arial" pitchFamily="34" charset="0"/>
              <a:buBlip>
                <a:blip r:embed="rId3"/>
              </a:buBlip>
              <a:tabLst>
                <a:tab pos="2514600" algn="l"/>
                <a:tab pos="3319463" algn="l"/>
              </a:tabLst>
            </a:pPr>
            <a:r>
              <a:rPr lang="ru-RU" dirty="0"/>
              <a:t>Снижение стоимости на</a:t>
            </a:r>
            <a:r>
              <a:rPr lang="en-US" dirty="0"/>
              <a:t> 8 - 14% </a:t>
            </a:r>
            <a:r>
              <a:rPr lang="ru-RU" dirty="0"/>
              <a:t>по сравнению с</a:t>
            </a:r>
            <a:r>
              <a:rPr lang="en-US" dirty="0"/>
              <a:t> ATVxxEXS5xxxN4</a:t>
            </a:r>
          </a:p>
          <a:p>
            <a:pPr marL="361950" indent="-361950">
              <a:lnSpc>
                <a:spcPct val="90000"/>
              </a:lnSpc>
              <a:buFont typeface="Arial" pitchFamily="34" charset="0"/>
              <a:buBlip>
                <a:blip r:embed="rId3"/>
              </a:buBlip>
              <a:tabLst>
                <a:tab pos="2514600" algn="l"/>
                <a:tab pos="3319463" algn="l"/>
              </a:tabLst>
            </a:pPr>
            <a:r>
              <a:rPr lang="ru-RU" dirty="0"/>
              <a:t>Время производства -</a:t>
            </a:r>
            <a:r>
              <a:rPr lang="en-US" dirty="0"/>
              <a:t> 3 </a:t>
            </a:r>
            <a:r>
              <a:rPr lang="ru-RU" dirty="0" smtClean="0"/>
              <a:t>недели.</a:t>
            </a:r>
            <a:endParaRPr lang="en-US" dirty="0"/>
          </a:p>
          <a:p>
            <a:pPr marL="361950" indent="-361950">
              <a:lnSpc>
                <a:spcPct val="90000"/>
              </a:lnSpc>
              <a:tabLst>
                <a:tab pos="2514600" algn="l"/>
                <a:tab pos="3319463" algn="l"/>
              </a:tabLst>
            </a:pPr>
            <a:endParaRPr lang="en-GB" sz="2400" dirty="0"/>
          </a:p>
        </p:txBody>
      </p:sp>
      <p:sp>
        <p:nvSpPr>
          <p:cNvPr id="621571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398585" y="77790"/>
            <a:ext cx="8102112" cy="983568"/>
          </a:xfrm>
          <a:noFill/>
        </p:spPr>
        <p:txBody>
          <a:bodyPr/>
          <a:lstStyle/>
          <a:p>
            <a:r>
              <a:rPr lang="en-GB" sz="3200" b="1" dirty="0">
                <a:latin typeface="Calibri" pitchFamily="34" charset="0"/>
                <a:cs typeface="Calibri" pitchFamily="34" charset="0"/>
              </a:rPr>
              <a:t>ATV61/71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Plus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>
                <a:latin typeface="Calibri" pitchFamily="34" charset="0"/>
                <a:cs typeface="Calibri" pitchFamily="34" charset="0"/>
              </a:rPr>
              <a:t>IP54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    Стандартная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версия</a:t>
            </a:r>
            <a:r>
              <a:rPr lang="en-GB" sz="3200" b="1" dirty="0">
                <a:latin typeface="Calibri" pitchFamily="34" charset="0"/>
                <a:cs typeface="Calibri" pitchFamily="34" charset="0"/>
              </a:rPr>
              <a:t> 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1572" name="Picture 5" descr="ATV61 BG13 IP54 GL im Sarel (Smal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93" y="1027643"/>
            <a:ext cx="2066121" cy="53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342899" y="212270"/>
            <a:ext cx="8151813" cy="1094015"/>
          </a:xfrm>
        </p:spPr>
        <p:txBody>
          <a:bodyPr/>
          <a:lstStyle/>
          <a:p>
            <a:pPr eaLnBrk="1" hangingPunct="1"/>
            <a:r>
              <a:rPr lang="ru-RU" altLang="fr-FR" sz="37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Экономичное решение</a:t>
            </a:r>
            <a:r>
              <a:rPr lang="fr-FR" altLang="fr-FR" sz="3200" b="1" dirty="0" smtClean="0">
                <a:solidFill>
                  <a:srgbClr val="00CC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fr-FR" sz="3200" dirty="0" smtClean="0">
                <a:latin typeface="Calibri" pitchFamily="34" charset="0"/>
                <a:cs typeface="Calibri" pitchFamily="34" charset="0"/>
              </a:rPr>
              <a:t>для насосных агрегатов мощностью</a:t>
            </a:r>
            <a:r>
              <a:rPr lang="fr-FR" alt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altLang="fr-FR" sz="3200" dirty="0" smtClean="0">
                <a:latin typeface="Calibri" pitchFamily="34" charset="0"/>
                <a:cs typeface="Calibri" pitchFamily="34" charset="0"/>
              </a:rPr>
              <a:t>от</a:t>
            </a:r>
            <a:r>
              <a:rPr lang="fr-FR" altLang="fr-F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3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0,18</a:t>
            </a:r>
            <a:r>
              <a:rPr lang="fr-FR" altLang="fr-FR" sz="3200" b="1" dirty="0" smtClean="0">
                <a:solidFill>
                  <a:srgbClr val="67B78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fr-FR" sz="3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до</a:t>
            </a:r>
            <a:r>
              <a:rPr lang="fr-FR" altLang="fr-FR" sz="3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fr-FR" sz="3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fr-FR" altLang="fr-FR" sz="3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fr-FR" sz="32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кВт</a:t>
            </a:r>
            <a:endParaRPr lang="ru-RU" sz="32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9" name="Picture 4" descr="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889125"/>
            <a:ext cx="5791200" cy="4148138"/>
          </a:xfrm>
          <a:noFill/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195943" y="2350861"/>
            <a:ext cx="2324100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341" tIns="39672" rIns="79341" bIns="39672">
            <a:spAutoFit/>
          </a:bodyPr>
          <a:lstStyle/>
          <a:p>
            <a:pPr algn="ctr" defTabSz="660400" eaLnBrk="0" hangingPunct="0">
              <a:spcBef>
                <a:spcPct val="50000"/>
              </a:spcBef>
            </a:pPr>
            <a:r>
              <a:rPr lang="ru-RU" altLang="fr-FR" sz="2300" b="1" dirty="0">
                <a:solidFill>
                  <a:srgbClr val="0066FF"/>
                </a:solidFill>
                <a:latin typeface="Arial Cyr" pitchFamily="34" charset="0"/>
              </a:rPr>
              <a:t>A</a:t>
            </a:r>
            <a:r>
              <a:rPr lang="en-US" altLang="fr-FR" sz="2300" b="1" dirty="0">
                <a:solidFill>
                  <a:srgbClr val="0066FF"/>
                </a:solidFill>
                <a:latin typeface="Arial Cyr" pitchFamily="34" charset="0"/>
              </a:rPr>
              <a:t>TV</a:t>
            </a:r>
            <a:r>
              <a:rPr lang="ru-RU" altLang="fr-FR" sz="2300" b="1" dirty="0">
                <a:solidFill>
                  <a:srgbClr val="0066FF"/>
                </a:solidFill>
                <a:latin typeface="Arial Cyr" pitchFamily="34" charset="0"/>
              </a:rPr>
              <a:t>1</a:t>
            </a:r>
            <a:r>
              <a:rPr lang="en-US" altLang="fr-FR" sz="2300" b="1" dirty="0">
                <a:solidFill>
                  <a:srgbClr val="0066FF"/>
                </a:solidFill>
                <a:latin typeface="Arial Cyr" pitchFamily="34" charset="0"/>
              </a:rPr>
              <a:t>2</a:t>
            </a:r>
            <a:endParaRPr lang="en-US" sz="23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3265714" y="1698171"/>
            <a:ext cx="5568044" cy="6417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86905" tIns="43452" rIns="86905" bIns="43452">
            <a:spAutoFit/>
          </a:bodyPr>
          <a:lstStyle/>
          <a:p>
            <a:pPr defTabSz="868363"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0066FF"/>
                </a:solidFill>
              </a:rPr>
              <a:t>Насосная станция: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1 регулируемый насос +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1 </a:t>
            </a:r>
            <a:r>
              <a:rPr lang="ru-RU" sz="1600" b="1" dirty="0">
                <a:solidFill>
                  <a:schemeClr val="tx1"/>
                </a:solidFill>
              </a:rPr>
              <a:t>нерегулируемый </a:t>
            </a:r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6375400" y="4449763"/>
            <a:ext cx="698500" cy="374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6905" tIns="43452" rIns="86905" bIns="43452">
            <a:spAutoFit/>
          </a:bodyPr>
          <a:lstStyle/>
          <a:p>
            <a:pPr defTabSz="868363" eaLnBrk="0" hangingPunct="0"/>
            <a:r>
              <a:rPr lang="ru-RU" sz="1000" b="1">
                <a:solidFill>
                  <a:schemeClr val="tx1"/>
                </a:solidFill>
              </a:rPr>
              <a:t>Датчик</a:t>
            </a:r>
          </a:p>
          <a:p>
            <a:pPr defTabSz="868363" eaLnBrk="0" hangingPunct="0"/>
            <a:r>
              <a:rPr lang="ru-RU" sz="1000" b="1">
                <a:solidFill>
                  <a:schemeClr val="tx1"/>
                </a:solidFill>
              </a:rPr>
              <a:t>давления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2874963" y="3849688"/>
            <a:ext cx="1333500" cy="2301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6905" tIns="43452" rIns="86905" bIns="43452">
            <a:spAutoFit/>
          </a:bodyPr>
          <a:lstStyle/>
          <a:p>
            <a:pPr algn="ctr" defTabSz="868363" eaLnBrk="0" hangingPunct="0"/>
            <a:r>
              <a:rPr lang="ru-RU" sz="1000" b="1">
                <a:solidFill>
                  <a:schemeClr val="tx1"/>
                </a:solidFill>
              </a:rPr>
              <a:t>Регулируемый насос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5032375" y="2420938"/>
            <a:ext cx="1471613" cy="2301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6905" tIns="43452" rIns="86905" bIns="43452">
            <a:spAutoFit/>
          </a:bodyPr>
          <a:lstStyle/>
          <a:p>
            <a:pPr algn="ctr" defTabSz="868363" eaLnBrk="0" hangingPunct="0"/>
            <a:r>
              <a:rPr lang="ru-RU" sz="1000" b="1" dirty="0">
                <a:solidFill>
                  <a:schemeClr val="tx1"/>
                </a:solidFill>
              </a:rPr>
              <a:t>Нерегулируемый насос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3408363" y="5613400"/>
            <a:ext cx="5735637" cy="58019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86905" tIns="43452" rIns="86905" bIns="43452">
            <a:spAutoFit/>
          </a:bodyPr>
          <a:lstStyle/>
          <a:p>
            <a:pPr defTabSz="868363" eaLnBrk="0" hangingPunct="0"/>
            <a:r>
              <a:rPr lang="ru-RU" sz="1600" b="1" dirty="0">
                <a:solidFill>
                  <a:schemeClr val="tx1"/>
                </a:solidFill>
              </a:rPr>
              <a:t>Дополнительный насос управляется </a:t>
            </a:r>
            <a:r>
              <a:rPr lang="en-US" sz="1600" b="1" dirty="0">
                <a:solidFill>
                  <a:schemeClr val="tx1"/>
                </a:solidFill>
              </a:rPr>
              <a:t>ATV12 </a:t>
            </a:r>
            <a:r>
              <a:rPr lang="ru-RU" sz="1600" b="1" dirty="0">
                <a:solidFill>
                  <a:schemeClr val="tx1"/>
                </a:solidFill>
              </a:rPr>
              <a:t>по логическому выходу </a:t>
            </a:r>
            <a:r>
              <a:rPr lang="en-US" sz="1600" b="1" dirty="0">
                <a:solidFill>
                  <a:schemeClr val="tx1"/>
                </a:solidFill>
              </a:rPr>
              <a:t>DO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V="1">
            <a:off x="4060825" y="3302000"/>
            <a:ext cx="166688" cy="563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 flipH="1">
            <a:off x="4664075" y="2641600"/>
            <a:ext cx="379413" cy="371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3482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708275"/>
            <a:ext cx="19431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60131" y="1428751"/>
            <a:ext cx="5736981" cy="4613275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sz="1800" dirty="0"/>
              <a:t>Характеристики</a:t>
            </a:r>
            <a:endParaRPr lang="en-GB" sz="1800" dirty="0"/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Стандартный корпус</a:t>
            </a:r>
            <a:r>
              <a:rPr lang="en-GB" dirty="0"/>
              <a:t> SAREL </a:t>
            </a:r>
            <a:r>
              <a:rPr lang="en-GB" dirty="0" err="1"/>
              <a:t>Spacial</a:t>
            </a:r>
            <a:r>
              <a:rPr lang="en-GB" dirty="0"/>
              <a:t> 6000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Стандартный цвет корпуса</a:t>
            </a:r>
            <a:r>
              <a:rPr lang="en-GB" dirty="0"/>
              <a:t>: 	RAL 7032</a:t>
            </a:r>
            <a:br>
              <a:rPr lang="en-GB" dirty="0"/>
            </a:br>
            <a:r>
              <a:rPr lang="en-GB" dirty="0"/>
              <a:t>	</a:t>
            </a:r>
            <a:r>
              <a:rPr lang="ru-RU" dirty="0"/>
              <a:t> цоколя</a:t>
            </a:r>
            <a:r>
              <a:rPr lang="en-GB" dirty="0"/>
              <a:t>: 	RAL 7022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Степень защиты</a:t>
            </a:r>
            <a:r>
              <a:rPr lang="en-GB" dirty="0"/>
              <a:t> IP54 </a:t>
            </a:r>
            <a:r>
              <a:rPr lang="ru-RU" dirty="0"/>
              <a:t>с раздельной циркуляцией воздуха</a:t>
            </a:r>
            <a:endParaRPr lang="en-GB" dirty="0"/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Клавиатура смонтирована на двери</a:t>
            </a:r>
            <a:r>
              <a:rPr lang="en-GB" dirty="0"/>
              <a:t> 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Доступно для напряжения питания</a:t>
            </a:r>
            <a:r>
              <a:rPr lang="en-GB" dirty="0"/>
              <a:t> 3AC 400V (</a:t>
            </a:r>
            <a:r>
              <a:rPr lang="en-GB" dirty="0">
                <a:sym typeface="Wingdings" pitchFamily="2" charset="2"/>
              </a:rPr>
              <a:t> …xxxN4</a:t>
            </a:r>
            <a:r>
              <a:rPr lang="en-GB" dirty="0"/>
              <a:t>)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endParaRPr lang="en-GB" dirty="0"/>
          </a:p>
          <a:p>
            <a:pPr marL="361950" indent="-3619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sz="1800" dirty="0"/>
              <a:t>Силовая часть</a:t>
            </a:r>
            <a:r>
              <a:rPr lang="en-US" sz="1800" dirty="0"/>
              <a:t>: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Подключение питания напрямую через</a:t>
            </a:r>
            <a:r>
              <a:rPr lang="en-GB" dirty="0"/>
              <a:t> </a:t>
            </a:r>
            <a:r>
              <a:rPr lang="ru-RU" dirty="0"/>
              <a:t>выключатель</a:t>
            </a:r>
            <a:endParaRPr lang="en-US" dirty="0">
              <a:solidFill>
                <a:schemeClr val="accent2"/>
              </a:solidFill>
            </a:endParaRP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Дроссель в шине звена постоянного тока для снижения гармоник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Инвертор</a:t>
            </a:r>
            <a:r>
              <a:rPr lang="en-US" dirty="0"/>
              <a:t> ATV 61 </a:t>
            </a:r>
            <a:r>
              <a:rPr lang="ru-RU" dirty="0"/>
              <a:t>или</a:t>
            </a:r>
            <a:r>
              <a:rPr lang="en-US" dirty="0"/>
              <a:t> ATV 71</a:t>
            </a:r>
          </a:p>
          <a:p>
            <a:pPr marL="742950" lvl="1" indent="-285750">
              <a:lnSpc>
                <a:spcPct val="80000"/>
              </a:lnSpc>
              <a:tabLst>
                <a:tab pos="2514600" algn="l"/>
                <a:tab pos="3319463" algn="l"/>
              </a:tabLst>
            </a:pPr>
            <a:r>
              <a:rPr lang="ru-RU" dirty="0"/>
              <a:t>Клеммные колодки или</a:t>
            </a:r>
            <a:r>
              <a:rPr lang="en-US" dirty="0"/>
              <a:t> </a:t>
            </a:r>
            <a:r>
              <a:rPr lang="ru-RU" dirty="0"/>
              <a:t>держатели</a:t>
            </a:r>
            <a:r>
              <a:rPr lang="en-US" dirty="0"/>
              <a:t> </a:t>
            </a:r>
            <a:r>
              <a:rPr lang="ru-RU" dirty="0"/>
              <a:t>для подключения двигателя</a:t>
            </a:r>
            <a:r>
              <a:rPr lang="en-US" dirty="0"/>
              <a:t> (</a:t>
            </a:r>
            <a:r>
              <a:rPr lang="ru-RU" dirty="0"/>
              <a:t>и</a:t>
            </a:r>
            <a:r>
              <a:rPr lang="en-US" dirty="0"/>
              <a:t> BR)</a:t>
            </a:r>
            <a:endParaRPr lang="en-GB" dirty="0"/>
          </a:p>
        </p:txBody>
      </p:sp>
      <p:sp>
        <p:nvSpPr>
          <p:cNvPr id="623619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398585" y="77789"/>
            <a:ext cx="8173915" cy="1150937"/>
          </a:xfrm>
          <a:noFill/>
        </p:spPr>
        <p:txBody>
          <a:bodyPr/>
          <a:lstStyle/>
          <a:p>
            <a:r>
              <a:rPr lang="en-GB" sz="3200"/>
              <a:t>ATV61/71 Plus IP54 </a:t>
            </a:r>
            <a:r>
              <a:rPr lang="ru-RU" sz="3200"/>
              <a:t>Упрощенная версия</a:t>
            </a:r>
            <a:r>
              <a:rPr lang="en-GB" sz="3200"/>
              <a:t> </a:t>
            </a:r>
            <a:br>
              <a:rPr lang="en-GB" sz="3200"/>
            </a:br>
            <a:r>
              <a:rPr lang="ru-RU" sz="1800"/>
              <a:t>Детали предложения</a:t>
            </a:r>
            <a:endParaRPr lang="en-GB" sz="1800"/>
          </a:p>
        </p:txBody>
      </p:sp>
      <p:pic>
        <p:nvPicPr>
          <p:cNvPr id="623620" name="Picture 6" descr="ATV-Plus BG12 open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082" y="692150"/>
            <a:ext cx="291611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826728" y="1630363"/>
            <a:ext cx="5606562" cy="1979612"/>
          </a:xfrm>
          <a:noFill/>
        </p:spPr>
        <p:txBody>
          <a:bodyPr/>
          <a:lstStyle/>
          <a:p>
            <a:pPr marL="361950" indent="-361950">
              <a:tabLst>
                <a:tab pos="2692400" algn="l"/>
              </a:tabLst>
            </a:pPr>
            <a:r>
              <a:rPr lang="ru-RU" sz="1800"/>
              <a:t>Воздух поступает</a:t>
            </a:r>
            <a:r>
              <a:rPr lang="en-GB" sz="1800"/>
              <a:t> </a:t>
            </a:r>
            <a:r>
              <a:rPr lang="ru-RU" sz="1800"/>
              <a:t>в силовую часть</a:t>
            </a:r>
            <a:r>
              <a:rPr lang="en-GB" sz="1800"/>
              <a:t> </a:t>
            </a:r>
            <a:r>
              <a:rPr lang="ru-RU" sz="1800"/>
              <a:t>через цоколь</a:t>
            </a:r>
            <a:endParaRPr lang="en-GB" sz="1800"/>
          </a:p>
          <a:p>
            <a:pPr marL="361950" indent="-361950">
              <a:tabLst>
                <a:tab pos="2692400" algn="l"/>
              </a:tabLst>
            </a:pPr>
            <a:r>
              <a:rPr lang="ru-RU" sz="1800"/>
              <a:t>Воздух выходит</a:t>
            </a:r>
            <a:r>
              <a:rPr lang="en-GB" sz="1800"/>
              <a:t> </a:t>
            </a:r>
            <a:r>
              <a:rPr lang="ru-RU" sz="1800"/>
              <a:t>через верхнюю часть шкафа</a:t>
            </a:r>
            <a:endParaRPr lang="en-GB" sz="1800"/>
          </a:p>
          <a:p>
            <a:pPr marL="361950" indent="-361950">
              <a:tabLst>
                <a:tab pos="2692400" algn="l"/>
              </a:tabLst>
            </a:pPr>
            <a:r>
              <a:rPr lang="ru-RU" sz="1800"/>
              <a:t>Управляющая часть</a:t>
            </a:r>
            <a:r>
              <a:rPr lang="en-GB" sz="1800"/>
              <a:t> </a:t>
            </a:r>
            <a:r>
              <a:rPr lang="ru-RU" sz="1800"/>
              <a:t>охлаждается вентиляторами в двери шкафа</a:t>
            </a:r>
            <a:r>
              <a:rPr lang="en-GB" sz="1800"/>
              <a:t> </a:t>
            </a:r>
            <a:endParaRPr lang="ru-RU" sz="1800"/>
          </a:p>
          <a:p>
            <a:pPr marL="361950" indent="-361950">
              <a:tabLst>
                <a:tab pos="2692400" algn="l"/>
              </a:tabLst>
            </a:pPr>
            <a:r>
              <a:rPr lang="ru-RU" sz="1800"/>
              <a:t>Температура поступающего воздуха</a:t>
            </a:r>
            <a:r>
              <a:rPr lang="en-GB" sz="1800"/>
              <a:t>: 0 ... +40°C</a:t>
            </a:r>
          </a:p>
        </p:txBody>
      </p:sp>
      <p:sp>
        <p:nvSpPr>
          <p:cNvPr id="625667" name="Rectangle 6"/>
          <p:cNvSpPr>
            <a:spLocks noChangeArrowheads="1"/>
          </p:cNvSpPr>
          <p:nvPr/>
        </p:nvSpPr>
        <p:spPr bwMode="auto">
          <a:xfrm>
            <a:off x="2844312" y="4067176"/>
            <a:ext cx="48958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Воздух поступает в силовую часть через цоколь</a:t>
            </a:r>
            <a:endParaRPr lang="en-GB" sz="14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Вентиляция инверторов</a:t>
            </a:r>
            <a:endParaRPr lang="en-GB" sz="14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Фильтр звена постоянного тока</a:t>
            </a:r>
            <a:endParaRPr lang="en-GB" sz="1400" i="1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Металлическое покрытие с защитой от попадания брызг</a:t>
            </a:r>
            <a:endParaRPr lang="en-GB" sz="14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Решетка </a:t>
            </a:r>
            <a:r>
              <a:rPr lang="en-GB" sz="1400">
                <a:solidFill>
                  <a:schemeClr val="bg2"/>
                </a:solidFill>
                <a:latin typeface="Arial" pitchFamily="34" charset="0"/>
              </a:rPr>
              <a:t>(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</a:rPr>
              <a:t>с вентилятором</a:t>
            </a:r>
            <a:r>
              <a:rPr lang="en-GB" sz="1400">
                <a:solidFill>
                  <a:schemeClr val="bg2"/>
                </a:solidFill>
                <a:latin typeface="Arial" pitchFamily="34" charset="0"/>
              </a:rPr>
              <a:t>)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для поступления воздуха</a:t>
            </a:r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управляющую часть</a:t>
            </a:r>
            <a:endParaRPr lang="en-GB" sz="14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Разделительная стенка</a:t>
            </a:r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создания требуемого воздушного потока</a:t>
            </a:r>
            <a:endParaRPr lang="en-GB" sz="14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4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ru-RU" sz="1400">
                <a:solidFill>
                  <a:schemeClr val="bg2"/>
                </a:solidFill>
                <a:latin typeface="HelveticaNeueLT-Roman"/>
                <a:cs typeface="Arial" pitchFamily="34" charset="0"/>
              </a:rPr>
              <a:t>Выход воздуха из управляющей части</a:t>
            </a:r>
            <a:r>
              <a:rPr lang="en-GB" sz="1400">
                <a:solidFill>
                  <a:schemeClr val="bg2"/>
                </a:solidFill>
                <a:latin typeface="HelveticaNeueLT-Roman"/>
                <a:cs typeface="Arial" pitchFamily="34" charset="0"/>
              </a:rPr>
              <a:t> (</a:t>
            </a:r>
            <a:r>
              <a:rPr lang="ru-RU" sz="1400">
                <a:solidFill>
                  <a:schemeClr val="bg2"/>
                </a:solidFill>
                <a:latin typeface="HelveticaNeueLT-Roman"/>
                <a:cs typeface="Arial" pitchFamily="34" charset="0"/>
              </a:rPr>
              <a:t>с фильтром</a:t>
            </a:r>
            <a:r>
              <a:rPr lang="en-GB" sz="1400">
                <a:solidFill>
                  <a:schemeClr val="bg2"/>
                </a:solidFill>
                <a:latin typeface="HelveticaNeueLT-Roman"/>
                <a:cs typeface="Arial" pitchFamily="34" charset="0"/>
              </a:rPr>
              <a:t>)</a:t>
            </a:r>
          </a:p>
        </p:txBody>
      </p:sp>
      <p:sp>
        <p:nvSpPr>
          <p:cNvPr id="625668" name="Rectangle 7"/>
          <p:cNvSpPr>
            <a:spLocks noChangeArrowheads="1"/>
          </p:cNvSpPr>
          <p:nvPr/>
        </p:nvSpPr>
        <p:spPr bwMode="auto">
          <a:xfrm>
            <a:off x="2844312" y="4095750"/>
            <a:ext cx="482404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sz="10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358901"/>
            <a:ext cx="2230316" cy="5123542"/>
            <a:chOff x="807" y="1208"/>
            <a:chExt cx="985" cy="2721"/>
          </a:xfrm>
        </p:grpSpPr>
        <p:sp>
          <p:nvSpPr>
            <p:cNvPr id="625670" name="AutoShape 9"/>
            <p:cNvSpPr>
              <a:spLocks noChangeAspect="1" noChangeArrowheads="1"/>
            </p:cNvSpPr>
            <p:nvPr/>
          </p:nvSpPr>
          <p:spPr bwMode="auto">
            <a:xfrm>
              <a:off x="807" y="1208"/>
              <a:ext cx="960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71" name="Line 10"/>
            <p:cNvSpPr>
              <a:spLocks noChangeShapeType="1"/>
            </p:cNvSpPr>
            <p:nvPr/>
          </p:nvSpPr>
          <p:spPr bwMode="auto">
            <a:xfrm flipV="1">
              <a:off x="1686" y="1537"/>
              <a:ext cx="1" cy="210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72" name="Line 11"/>
            <p:cNvSpPr>
              <a:spLocks noChangeShapeType="1"/>
            </p:cNvSpPr>
            <p:nvPr/>
          </p:nvSpPr>
          <p:spPr bwMode="auto">
            <a:xfrm flipV="1">
              <a:off x="1149" y="1537"/>
              <a:ext cx="1" cy="210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73" name="Line 12"/>
            <p:cNvSpPr>
              <a:spLocks noChangeShapeType="1"/>
            </p:cNvSpPr>
            <p:nvPr/>
          </p:nvSpPr>
          <p:spPr bwMode="auto">
            <a:xfrm>
              <a:off x="1143" y="1495"/>
              <a:ext cx="0" cy="21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74" name="Line 13"/>
            <p:cNvSpPr>
              <a:spLocks noChangeShapeType="1"/>
            </p:cNvSpPr>
            <p:nvPr/>
          </p:nvSpPr>
          <p:spPr bwMode="auto">
            <a:xfrm flipV="1">
              <a:off x="1165" y="1491"/>
              <a:ext cx="0" cy="2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75" name="Freeform 14"/>
            <p:cNvSpPr>
              <a:spLocks/>
            </p:cNvSpPr>
            <p:nvPr/>
          </p:nvSpPr>
          <p:spPr bwMode="auto">
            <a:xfrm>
              <a:off x="1149" y="3642"/>
              <a:ext cx="537" cy="50"/>
            </a:xfrm>
            <a:custGeom>
              <a:avLst/>
              <a:gdLst>
                <a:gd name="T0" fmla="*/ 0 w 1231"/>
                <a:gd name="T1" fmla="*/ 0 h 115"/>
                <a:gd name="T2" fmla="*/ 0 w 1231"/>
                <a:gd name="T3" fmla="*/ 0 h 115"/>
                <a:gd name="T4" fmla="*/ 0 w 1231"/>
                <a:gd name="T5" fmla="*/ 0 h 115"/>
                <a:gd name="T6" fmla="*/ 0 w 1231"/>
                <a:gd name="T7" fmla="*/ 0 h 115"/>
                <a:gd name="T8" fmla="*/ 0 w 1231"/>
                <a:gd name="T9" fmla="*/ 0 h 115"/>
                <a:gd name="T10" fmla="*/ 0 w 1231"/>
                <a:gd name="T11" fmla="*/ 0 h 115"/>
                <a:gd name="T12" fmla="*/ 3 w 1231"/>
                <a:gd name="T13" fmla="*/ 0 h 115"/>
                <a:gd name="T14" fmla="*/ 3 w 1231"/>
                <a:gd name="T15" fmla="*/ 0 h 115"/>
                <a:gd name="T16" fmla="*/ 3 w 1231"/>
                <a:gd name="T17" fmla="*/ 0 h 115"/>
                <a:gd name="T18" fmla="*/ 3 w 1231"/>
                <a:gd name="T19" fmla="*/ 0 h 115"/>
                <a:gd name="T20" fmla="*/ 3 w 1231"/>
                <a:gd name="T21" fmla="*/ 0 h 115"/>
                <a:gd name="T22" fmla="*/ 3 w 1231"/>
                <a:gd name="T23" fmla="*/ 0 h 115"/>
                <a:gd name="T24" fmla="*/ 3 w 1231"/>
                <a:gd name="T25" fmla="*/ 0 h 115"/>
                <a:gd name="T26" fmla="*/ 3 w 1231"/>
                <a:gd name="T27" fmla="*/ 0 h 115"/>
                <a:gd name="T28" fmla="*/ 3 w 1231"/>
                <a:gd name="T29" fmla="*/ 0 h 115"/>
                <a:gd name="T30" fmla="*/ 3 w 1231"/>
                <a:gd name="T31" fmla="*/ 0 h 115"/>
                <a:gd name="T32" fmla="*/ 3 w 1231"/>
                <a:gd name="T33" fmla="*/ 0 h 115"/>
                <a:gd name="T34" fmla="*/ 3 w 1231"/>
                <a:gd name="T35" fmla="*/ 0 h 115"/>
                <a:gd name="T36" fmla="*/ 3 w 1231"/>
                <a:gd name="T37" fmla="*/ 0 h 115"/>
                <a:gd name="T38" fmla="*/ 3 w 1231"/>
                <a:gd name="T39" fmla="*/ 0 h 115"/>
                <a:gd name="T40" fmla="*/ 3 w 1231"/>
                <a:gd name="T41" fmla="*/ 0 h 115"/>
                <a:gd name="T42" fmla="*/ 3 w 1231"/>
                <a:gd name="T43" fmla="*/ 0 h 115"/>
                <a:gd name="T44" fmla="*/ 3 w 1231"/>
                <a:gd name="T45" fmla="*/ 0 h 115"/>
                <a:gd name="T46" fmla="*/ 3 w 1231"/>
                <a:gd name="T47" fmla="*/ 0 h 115"/>
                <a:gd name="T48" fmla="*/ 3 w 1231"/>
                <a:gd name="T49" fmla="*/ 0 h 115"/>
                <a:gd name="T50" fmla="*/ 3 w 1231"/>
                <a:gd name="T51" fmla="*/ 0 h 115"/>
                <a:gd name="T52" fmla="*/ 3 w 1231"/>
                <a:gd name="T53" fmla="*/ 0 h 115"/>
                <a:gd name="T54" fmla="*/ 3 w 1231"/>
                <a:gd name="T55" fmla="*/ 0 h 115"/>
                <a:gd name="T56" fmla="*/ 3 w 1231"/>
                <a:gd name="T57" fmla="*/ 0 h 115"/>
                <a:gd name="T58" fmla="*/ 3 w 1231"/>
                <a:gd name="T59" fmla="*/ 0 h 115"/>
                <a:gd name="T60" fmla="*/ 0 w 1231"/>
                <a:gd name="T61" fmla="*/ 0 h 115"/>
                <a:gd name="T62" fmla="*/ 0 w 1231"/>
                <a:gd name="T63" fmla="*/ 0 h 115"/>
                <a:gd name="T64" fmla="*/ 0 w 1231"/>
                <a:gd name="T65" fmla="*/ 0 h 115"/>
                <a:gd name="T66" fmla="*/ 0 w 1231"/>
                <a:gd name="T67" fmla="*/ 0 h 115"/>
                <a:gd name="T68" fmla="*/ 0 w 1231"/>
                <a:gd name="T69" fmla="*/ 0 h 115"/>
                <a:gd name="T70" fmla="*/ 0 w 1231"/>
                <a:gd name="T71" fmla="*/ 0 h 115"/>
                <a:gd name="T72" fmla="*/ 0 w 1231"/>
                <a:gd name="T73" fmla="*/ 0 h 115"/>
                <a:gd name="T74" fmla="*/ 0 w 1231"/>
                <a:gd name="T75" fmla="*/ 0 h 115"/>
                <a:gd name="T76" fmla="*/ 0 w 1231"/>
                <a:gd name="T77" fmla="*/ 0 h 115"/>
                <a:gd name="T78" fmla="*/ 0 w 1231"/>
                <a:gd name="T79" fmla="*/ 0 h 115"/>
                <a:gd name="T80" fmla="*/ 0 w 1231"/>
                <a:gd name="T81" fmla="*/ 0 h 115"/>
                <a:gd name="T82" fmla="*/ 0 w 1231"/>
                <a:gd name="T83" fmla="*/ 0 h 115"/>
                <a:gd name="T84" fmla="*/ 0 w 1231"/>
                <a:gd name="T85" fmla="*/ 0 h 115"/>
                <a:gd name="T86" fmla="*/ 0 w 1231"/>
                <a:gd name="T87" fmla="*/ 0 h 115"/>
                <a:gd name="T88" fmla="*/ 0 w 1231"/>
                <a:gd name="T89" fmla="*/ 0 h 115"/>
                <a:gd name="T90" fmla="*/ 0 w 1231"/>
                <a:gd name="T91" fmla="*/ 0 h 115"/>
                <a:gd name="T92" fmla="*/ 0 w 1231"/>
                <a:gd name="T93" fmla="*/ 0 h 115"/>
                <a:gd name="T94" fmla="*/ 0 w 1231"/>
                <a:gd name="T95" fmla="*/ 0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1"/>
                <a:gd name="T145" fmla="*/ 0 h 115"/>
                <a:gd name="T146" fmla="*/ 1231 w 1231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1" h="115">
                  <a:moveTo>
                    <a:pt x="50" y="60"/>
                  </a:moveTo>
                  <a:lnTo>
                    <a:pt x="55" y="60"/>
                  </a:lnTo>
                  <a:lnTo>
                    <a:pt x="50" y="60"/>
                  </a:lnTo>
                  <a:lnTo>
                    <a:pt x="50" y="95"/>
                  </a:lnTo>
                  <a:lnTo>
                    <a:pt x="50" y="105"/>
                  </a:lnTo>
                  <a:lnTo>
                    <a:pt x="50" y="60"/>
                  </a:lnTo>
                  <a:lnTo>
                    <a:pt x="55" y="60"/>
                  </a:lnTo>
                  <a:lnTo>
                    <a:pt x="55" y="105"/>
                  </a:lnTo>
                  <a:lnTo>
                    <a:pt x="55" y="110"/>
                  </a:lnTo>
                  <a:lnTo>
                    <a:pt x="60" y="110"/>
                  </a:lnTo>
                  <a:lnTo>
                    <a:pt x="150" y="110"/>
                  </a:lnTo>
                  <a:lnTo>
                    <a:pt x="150" y="105"/>
                  </a:lnTo>
                  <a:lnTo>
                    <a:pt x="150" y="60"/>
                  </a:lnTo>
                  <a:lnTo>
                    <a:pt x="155" y="60"/>
                  </a:lnTo>
                  <a:lnTo>
                    <a:pt x="155" y="105"/>
                  </a:lnTo>
                  <a:lnTo>
                    <a:pt x="155" y="110"/>
                  </a:lnTo>
                  <a:lnTo>
                    <a:pt x="150" y="115"/>
                  </a:lnTo>
                  <a:lnTo>
                    <a:pt x="155" y="110"/>
                  </a:lnTo>
                  <a:lnTo>
                    <a:pt x="215" y="110"/>
                  </a:lnTo>
                  <a:lnTo>
                    <a:pt x="1021" y="110"/>
                  </a:lnTo>
                  <a:lnTo>
                    <a:pt x="1081" y="110"/>
                  </a:lnTo>
                  <a:lnTo>
                    <a:pt x="1081" y="105"/>
                  </a:lnTo>
                  <a:lnTo>
                    <a:pt x="1081" y="60"/>
                  </a:lnTo>
                  <a:lnTo>
                    <a:pt x="1081" y="105"/>
                  </a:lnTo>
                  <a:lnTo>
                    <a:pt x="1086" y="110"/>
                  </a:lnTo>
                  <a:lnTo>
                    <a:pt x="1091" y="110"/>
                  </a:lnTo>
                  <a:lnTo>
                    <a:pt x="1176" y="110"/>
                  </a:lnTo>
                  <a:lnTo>
                    <a:pt x="1176" y="105"/>
                  </a:lnTo>
                  <a:lnTo>
                    <a:pt x="1176" y="60"/>
                  </a:lnTo>
                  <a:lnTo>
                    <a:pt x="1181" y="60"/>
                  </a:lnTo>
                  <a:lnTo>
                    <a:pt x="1181" y="95"/>
                  </a:lnTo>
                  <a:lnTo>
                    <a:pt x="1181" y="105"/>
                  </a:lnTo>
                  <a:lnTo>
                    <a:pt x="1181" y="60"/>
                  </a:lnTo>
                  <a:lnTo>
                    <a:pt x="1176" y="55"/>
                  </a:lnTo>
                  <a:lnTo>
                    <a:pt x="1181" y="50"/>
                  </a:lnTo>
                  <a:lnTo>
                    <a:pt x="1181" y="10"/>
                  </a:lnTo>
                  <a:lnTo>
                    <a:pt x="1186" y="10"/>
                  </a:lnTo>
                  <a:lnTo>
                    <a:pt x="1201" y="10"/>
                  </a:lnTo>
                  <a:lnTo>
                    <a:pt x="1206" y="10"/>
                  </a:lnTo>
                  <a:lnTo>
                    <a:pt x="1206" y="15"/>
                  </a:lnTo>
                  <a:lnTo>
                    <a:pt x="1226" y="15"/>
                  </a:lnTo>
                  <a:lnTo>
                    <a:pt x="1231" y="10"/>
                  </a:lnTo>
                  <a:lnTo>
                    <a:pt x="1231" y="5"/>
                  </a:lnTo>
                  <a:lnTo>
                    <a:pt x="1231" y="0"/>
                  </a:lnTo>
                  <a:lnTo>
                    <a:pt x="1226" y="0"/>
                  </a:lnTo>
                  <a:lnTo>
                    <a:pt x="1131" y="0"/>
                  </a:lnTo>
                  <a:lnTo>
                    <a:pt x="1141" y="0"/>
                  </a:lnTo>
                  <a:lnTo>
                    <a:pt x="1131" y="0"/>
                  </a:lnTo>
                  <a:lnTo>
                    <a:pt x="1126" y="5"/>
                  </a:lnTo>
                  <a:lnTo>
                    <a:pt x="1126" y="10"/>
                  </a:lnTo>
                  <a:lnTo>
                    <a:pt x="1126" y="100"/>
                  </a:lnTo>
                  <a:lnTo>
                    <a:pt x="1126" y="110"/>
                  </a:lnTo>
                  <a:lnTo>
                    <a:pt x="1131" y="110"/>
                  </a:lnTo>
                  <a:lnTo>
                    <a:pt x="1171" y="110"/>
                  </a:lnTo>
                  <a:lnTo>
                    <a:pt x="1171" y="105"/>
                  </a:lnTo>
                  <a:lnTo>
                    <a:pt x="1171" y="100"/>
                  </a:lnTo>
                  <a:lnTo>
                    <a:pt x="1136" y="100"/>
                  </a:lnTo>
                  <a:lnTo>
                    <a:pt x="1131" y="100"/>
                  </a:lnTo>
                  <a:lnTo>
                    <a:pt x="1131" y="60"/>
                  </a:lnTo>
                  <a:lnTo>
                    <a:pt x="1136" y="60"/>
                  </a:lnTo>
                  <a:lnTo>
                    <a:pt x="1176" y="60"/>
                  </a:lnTo>
                  <a:lnTo>
                    <a:pt x="1176" y="55"/>
                  </a:lnTo>
                  <a:lnTo>
                    <a:pt x="1176" y="50"/>
                  </a:lnTo>
                  <a:lnTo>
                    <a:pt x="1176" y="10"/>
                  </a:lnTo>
                  <a:lnTo>
                    <a:pt x="1181" y="5"/>
                  </a:lnTo>
                  <a:lnTo>
                    <a:pt x="1186" y="5"/>
                  </a:lnTo>
                  <a:lnTo>
                    <a:pt x="1131" y="5"/>
                  </a:lnTo>
                  <a:lnTo>
                    <a:pt x="1131" y="10"/>
                  </a:lnTo>
                  <a:lnTo>
                    <a:pt x="1131" y="55"/>
                  </a:lnTo>
                  <a:lnTo>
                    <a:pt x="1131" y="60"/>
                  </a:lnTo>
                  <a:lnTo>
                    <a:pt x="1131" y="55"/>
                  </a:lnTo>
                  <a:lnTo>
                    <a:pt x="1136" y="55"/>
                  </a:lnTo>
                  <a:lnTo>
                    <a:pt x="1176" y="55"/>
                  </a:lnTo>
                  <a:lnTo>
                    <a:pt x="1176" y="60"/>
                  </a:lnTo>
                  <a:lnTo>
                    <a:pt x="1136" y="60"/>
                  </a:lnTo>
                  <a:lnTo>
                    <a:pt x="1126" y="55"/>
                  </a:lnTo>
                  <a:lnTo>
                    <a:pt x="1121" y="55"/>
                  </a:lnTo>
                  <a:lnTo>
                    <a:pt x="115" y="55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55"/>
                  </a:lnTo>
                  <a:lnTo>
                    <a:pt x="105" y="55"/>
                  </a:lnTo>
                  <a:lnTo>
                    <a:pt x="105" y="60"/>
                  </a:lnTo>
                  <a:lnTo>
                    <a:pt x="105" y="55"/>
                  </a:lnTo>
                  <a:lnTo>
                    <a:pt x="100" y="55"/>
                  </a:lnTo>
                  <a:lnTo>
                    <a:pt x="60" y="55"/>
                  </a:lnTo>
                  <a:lnTo>
                    <a:pt x="55" y="55"/>
                  </a:lnTo>
                  <a:lnTo>
                    <a:pt x="55" y="50"/>
                  </a:lnTo>
                  <a:lnTo>
                    <a:pt x="55" y="10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100" y="5"/>
                  </a:lnTo>
                  <a:lnTo>
                    <a:pt x="105" y="5"/>
                  </a:lnTo>
                  <a:lnTo>
                    <a:pt x="105" y="10"/>
                  </a:lnTo>
                  <a:lnTo>
                    <a:pt x="105" y="55"/>
                  </a:lnTo>
                  <a:lnTo>
                    <a:pt x="100" y="60"/>
                  </a:lnTo>
                  <a:lnTo>
                    <a:pt x="100" y="100"/>
                  </a:lnTo>
                  <a:lnTo>
                    <a:pt x="65" y="100"/>
                  </a:lnTo>
                  <a:lnTo>
                    <a:pt x="60" y="105"/>
                  </a:lnTo>
                  <a:lnTo>
                    <a:pt x="60" y="110"/>
                  </a:lnTo>
                  <a:lnTo>
                    <a:pt x="65" y="110"/>
                  </a:lnTo>
                  <a:lnTo>
                    <a:pt x="100" y="110"/>
                  </a:lnTo>
                  <a:lnTo>
                    <a:pt x="110" y="110"/>
                  </a:lnTo>
                  <a:lnTo>
                    <a:pt x="110" y="100"/>
                  </a:lnTo>
                  <a:lnTo>
                    <a:pt x="110" y="10"/>
                  </a:lnTo>
                  <a:lnTo>
                    <a:pt x="110" y="20"/>
                  </a:lnTo>
                  <a:lnTo>
                    <a:pt x="110" y="10"/>
                  </a:lnTo>
                  <a:lnTo>
                    <a:pt x="110" y="5"/>
                  </a:lnTo>
                  <a:lnTo>
                    <a:pt x="10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50" y="10"/>
                  </a:lnTo>
                  <a:lnTo>
                    <a:pt x="50" y="50"/>
                  </a:lnTo>
                  <a:lnTo>
                    <a:pt x="55" y="55"/>
                  </a:lnTo>
                  <a:lnTo>
                    <a:pt x="60" y="60"/>
                  </a:lnTo>
                  <a:lnTo>
                    <a:pt x="100" y="60"/>
                  </a:lnTo>
                  <a:lnTo>
                    <a:pt x="60" y="6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76" name="Freeform 15"/>
            <p:cNvSpPr>
              <a:spLocks/>
            </p:cNvSpPr>
            <p:nvPr/>
          </p:nvSpPr>
          <p:spPr bwMode="auto">
            <a:xfrm>
              <a:off x="1143" y="3659"/>
              <a:ext cx="22" cy="5"/>
            </a:xfrm>
            <a:custGeom>
              <a:avLst/>
              <a:gdLst>
                <a:gd name="T0" fmla="*/ 0 w 50"/>
                <a:gd name="T1" fmla="*/ 1 h 10"/>
                <a:gd name="T2" fmla="*/ 0 w 50"/>
                <a:gd name="T3" fmla="*/ 1 h 10"/>
                <a:gd name="T4" fmla="*/ 0 w 50"/>
                <a:gd name="T5" fmla="*/ 1 h 10"/>
                <a:gd name="T6" fmla="*/ 0 w 50"/>
                <a:gd name="T7" fmla="*/ 0 h 10"/>
                <a:gd name="T8" fmla="*/ 0 w 50"/>
                <a:gd name="T9" fmla="*/ 0 h 10"/>
                <a:gd name="T10" fmla="*/ 0 w 50"/>
                <a:gd name="T11" fmla="*/ 0 h 10"/>
                <a:gd name="T12" fmla="*/ 0 w 50"/>
                <a:gd name="T13" fmla="*/ 1 h 10"/>
                <a:gd name="T14" fmla="*/ 0 w 50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10"/>
                <a:gd name="T26" fmla="*/ 50 w 5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10">
                  <a:moveTo>
                    <a:pt x="50" y="10"/>
                  </a:moveTo>
                  <a:lnTo>
                    <a:pt x="1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0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77" name="Freeform 16"/>
            <p:cNvSpPr>
              <a:spLocks/>
            </p:cNvSpPr>
            <p:nvPr/>
          </p:nvSpPr>
          <p:spPr bwMode="auto">
            <a:xfrm>
              <a:off x="1145" y="3642"/>
              <a:ext cx="4" cy="6"/>
            </a:xfrm>
            <a:custGeom>
              <a:avLst/>
              <a:gdLst>
                <a:gd name="T0" fmla="*/ 0 w 10"/>
                <a:gd name="T1" fmla="*/ 0 h 15"/>
                <a:gd name="T2" fmla="*/ 0 w 10"/>
                <a:gd name="T3" fmla="*/ 0 h 15"/>
                <a:gd name="T4" fmla="*/ 0 w 10"/>
                <a:gd name="T5" fmla="*/ 0 h 15"/>
                <a:gd name="T6" fmla="*/ 0 w 10"/>
                <a:gd name="T7" fmla="*/ 0 h 15"/>
                <a:gd name="T8" fmla="*/ 0 w 10"/>
                <a:gd name="T9" fmla="*/ 0 h 15"/>
                <a:gd name="T10" fmla="*/ 0 w 10"/>
                <a:gd name="T11" fmla="*/ 0 h 15"/>
                <a:gd name="T12" fmla="*/ 0 w 10"/>
                <a:gd name="T13" fmla="*/ 0 h 15"/>
                <a:gd name="T14" fmla="*/ 0 w 10"/>
                <a:gd name="T15" fmla="*/ 0 h 15"/>
                <a:gd name="T16" fmla="*/ 0 w 10"/>
                <a:gd name="T17" fmla="*/ 0 h 15"/>
                <a:gd name="T18" fmla="*/ 0 w 10"/>
                <a:gd name="T19" fmla="*/ 0 h 15"/>
                <a:gd name="T20" fmla="*/ 0 w 10"/>
                <a:gd name="T21" fmla="*/ 0 h 15"/>
                <a:gd name="T22" fmla="*/ 0 w 10"/>
                <a:gd name="T23" fmla="*/ 0 h 15"/>
                <a:gd name="T24" fmla="*/ 0 w 10"/>
                <a:gd name="T25" fmla="*/ 0 h 15"/>
                <a:gd name="T26" fmla="*/ 0 w 10"/>
                <a:gd name="T27" fmla="*/ 0 h 15"/>
                <a:gd name="T28" fmla="*/ 0 w 10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5"/>
                <a:gd name="T47" fmla="*/ 10 w 10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5">
                  <a:moveTo>
                    <a:pt x="10" y="10"/>
                  </a:move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78" name="Freeform 17"/>
            <p:cNvSpPr>
              <a:spLocks/>
            </p:cNvSpPr>
            <p:nvPr/>
          </p:nvSpPr>
          <p:spPr bwMode="auto">
            <a:xfrm>
              <a:off x="1191" y="3642"/>
              <a:ext cx="452" cy="48"/>
            </a:xfrm>
            <a:custGeom>
              <a:avLst/>
              <a:gdLst>
                <a:gd name="T0" fmla="*/ 0 w 1036"/>
                <a:gd name="T1" fmla="*/ 0 h 110"/>
                <a:gd name="T2" fmla="*/ 0 w 1036"/>
                <a:gd name="T3" fmla="*/ 0 h 110"/>
                <a:gd name="T4" fmla="*/ 0 w 1036"/>
                <a:gd name="T5" fmla="*/ 0 h 110"/>
                <a:gd name="T6" fmla="*/ 3 w 1036"/>
                <a:gd name="T7" fmla="*/ 0 h 110"/>
                <a:gd name="T8" fmla="*/ 0 w 1036"/>
                <a:gd name="T9" fmla="*/ 0 h 110"/>
                <a:gd name="T10" fmla="*/ 0 w 1036"/>
                <a:gd name="T11" fmla="*/ 0 h 110"/>
                <a:gd name="T12" fmla="*/ 0 w 1036"/>
                <a:gd name="T13" fmla="*/ 0 h 110"/>
                <a:gd name="T14" fmla="*/ 0 w 1036"/>
                <a:gd name="T15" fmla="*/ 0 h 110"/>
                <a:gd name="T16" fmla="*/ 3 w 1036"/>
                <a:gd name="T17" fmla="*/ 0 h 110"/>
                <a:gd name="T18" fmla="*/ 3 w 1036"/>
                <a:gd name="T19" fmla="*/ 0 h 110"/>
                <a:gd name="T20" fmla="*/ 3 w 1036"/>
                <a:gd name="T21" fmla="*/ 0 h 110"/>
                <a:gd name="T22" fmla="*/ 3 w 1036"/>
                <a:gd name="T23" fmla="*/ 0 h 110"/>
                <a:gd name="T24" fmla="*/ 3 w 1036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6"/>
                <a:gd name="T40" fmla="*/ 0 h 110"/>
                <a:gd name="T41" fmla="*/ 1036 w 1036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6" h="110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031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110"/>
                  </a:lnTo>
                  <a:lnTo>
                    <a:pt x="10" y="110"/>
                  </a:lnTo>
                  <a:lnTo>
                    <a:pt x="1036" y="110"/>
                  </a:lnTo>
                  <a:lnTo>
                    <a:pt x="1026" y="110"/>
                  </a:lnTo>
                  <a:lnTo>
                    <a:pt x="1026" y="0"/>
                  </a:lnTo>
                  <a:lnTo>
                    <a:pt x="1031" y="0"/>
                  </a:lnTo>
                  <a:lnTo>
                    <a:pt x="1031" y="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79" name="Line 18"/>
            <p:cNvSpPr>
              <a:spLocks noChangeShapeType="1"/>
            </p:cNvSpPr>
            <p:nvPr/>
          </p:nvSpPr>
          <p:spPr bwMode="auto">
            <a:xfrm flipV="1">
              <a:off x="1641" y="3646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0" name="Line 19"/>
            <p:cNvSpPr>
              <a:spLocks noChangeShapeType="1"/>
            </p:cNvSpPr>
            <p:nvPr/>
          </p:nvSpPr>
          <p:spPr bwMode="auto">
            <a:xfrm>
              <a:off x="1193" y="36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1" name="Rectangle 20"/>
            <p:cNvSpPr>
              <a:spLocks noChangeArrowheads="1"/>
            </p:cNvSpPr>
            <p:nvPr/>
          </p:nvSpPr>
          <p:spPr bwMode="auto">
            <a:xfrm>
              <a:off x="1104" y="3125"/>
              <a:ext cx="41" cy="37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82" name="Line 21"/>
            <p:cNvSpPr>
              <a:spLocks noChangeShapeType="1"/>
            </p:cNvSpPr>
            <p:nvPr/>
          </p:nvSpPr>
          <p:spPr bwMode="auto">
            <a:xfrm flipH="1" flipV="1">
              <a:off x="1104" y="3459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3" name="Line 22"/>
            <p:cNvSpPr>
              <a:spLocks noChangeShapeType="1"/>
            </p:cNvSpPr>
            <p:nvPr/>
          </p:nvSpPr>
          <p:spPr bwMode="auto">
            <a:xfrm flipH="1">
              <a:off x="1084" y="3470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4" name="Line 23"/>
            <p:cNvSpPr>
              <a:spLocks noChangeShapeType="1"/>
            </p:cNvSpPr>
            <p:nvPr/>
          </p:nvSpPr>
          <p:spPr bwMode="auto">
            <a:xfrm flipV="1">
              <a:off x="1104" y="3440"/>
              <a:ext cx="32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5" name="Line 24"/>
            <p:cNvSpPr>
              <a:spLocks noChangeShapeType="1"/>
            </p:cNvSpPr>
            <p:nvPr/>
          </p:nvSpPr>
          <p:spPr bwMode="auto">
            <a:xfrm flipH="1" flipV="1">
              <a:off x="1104" y="3418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6" name="Line 25"/>
            <p:cNvSpPr>
              <a:spLocks noChangeShapeType="1"/>
            </p:cNvSpPr>
            <p:nvPr/>
          </p:nvSpPr>
          <p:spPr bwMode="auto">
            <a:xfrm flipH="1">
              <a:off x="1084" y="3429"/>
              <a:ext cx="2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7" name="Line 26"/>
            <p:cNvSpPr>
              <a:spLocks noChangeShapeType="1"/>
            </p:cNvSpPr>
            <p:nvPr/>
          </p:nvSpPr>
          <p:spPr bwMode="auto">
            <a:xfrm flipV="1">
              <a:off x="1104" y="3396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8" name="Line 27"/>
            <p:cNvSpPr>
              <a:spLocks noChangeShapeType="1"/>
            </p:cNvSpPr>
            <p:nvPr/>
          </p:nvSpPr>
          <p:spPr bwMode="auto">
            <a:xfrm flipH="1" flipV="1">
              <a:off x="1104" y="3374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9" name="Line 28"/>
            <p:cNvSpPr>
              <a:spLocks noChangeShapeType="1"/>
            </p:cNvSpPr>
            <p:nvPr/>
          </p:nvSpPr>
          <p:spPr bwMode="auto">
            <a:xfrm flipH="1">
              <a:off x="1084" y="3385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0" name="Line 29"/>
            <p:cNvSpPr>
              <a:spLocks noChangeShapeType="1"/>
            </p:cNvSpPr>
            <p:nvPr/>
          </p:nvSpPr>
          <p:spPr bwMode="auto">
            <a:xfrm flipV="1">
              <a:off x="1104" y="3352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1" name="Line 30"/>
            <p:cNvSpPr>
              <a:spLocks noChangeShapeType="1"/>
            </p:cNvSpPr>
            <p:nvPr/>
          </p:nvSpPr>
          <p:spPr bwMode="auto">
            <a:xfrm flipH="1" flipV="1">
              <a:off x="1104" y="3330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2" name="Line 31"/>
            <p:cNvSpPr>
              <a:spLocks noChangeShapeType="1"/>
            </p:cNvSpPr>
            <p:nvPr/>
          </p:nvSpPr>
          <p:spPr bwMode="auto">
            <a:xfrm flipH="1">
              <a:off x="1084" y="3341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3" name="Line 32"/>
            <p:cNvSpPr>
              <a:spLocks noChangeShapeType="1"/>
            </p:cNvSpPr>
            <p:nvPr/>
          </p:nvSpPr>
          <p:spPr bwMode="auto">
            <a:xfrm flipV="1">
              <a:off x="1104" y="3309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4" name="Line 33"/>
            <p:cNvSpPr>
              <a:spLocks noChangeShapeType="1"/>
            </p:cNvSpPr>
            <p:nvPr/>
          </p:nvSpPr>
          <p:spPr bwMode="auto">
            <a:xfrm flipH="1" flipV="1">
              <a:off x="1104" y="3289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5" name="Line 34"/>
            <p:cNvSpPr>
              <a:spLocks noChangeShapeType="1"/>
            </p:cNvSpPr>
            <p:nvPr/>
          </p:nvSpPr>
          <p:spPr bwMode="auto">
            <a:xfrm flipH="1">
              <a:off x="1084" y="3300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6" name="Line 35"/>
            <p:cNvSpPr>
              <a:spLocks noChangeShapeType="1"/>
            </p:cNvSpPr>
            <p:nvPr/>
          </p:nvSpPr>
          <p:spPr bwMode="auto">
            <a:xfrm flipV="1">
              <a:off x="1104" y="3267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7" name="Line 36"/>
            <p:cNvSpPr>
              <a:spLocks noChangeShapeType="1"/>
            </p:cNvSpPr>
            <p:nvPr/>
          </p:nvSpPr>
          <p:spPr bwMode="auto">
            <a:xfrm flipH="1" flipV="1">
              <a:off x="1104" y="3245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8" name="Line 37"/>
            <p:cNvSpPr>
              <a:spLocks noChangeShapeType="1"/>
            </p:cNvSpPr>
            <p:nvPr/>
          </p:nvSpPr>
          <p:spPr bwMode="auto">
            <a:xfrm flipH="1">
              <a:off x="1084" y="3256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9" name="Line 38"/>
            <p:cNvSpPr>
              <a:spLocks noChangeShapeType="1"/>
            </p:cNvSpPr>
            <p:nvPr/>
          </p:nvSpPr>
          <p:spPr bwMode="auto">
            <a:xfrm flipV="1">
              <a:off x="1104" y="3224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0" name="Line 39"/>
            <p:cNvSpPr>
              <a:spLocks noChangeShapeType="1"/>
            </p:cNvSpPr>
            <p:nvPr/>
          </p:nvSpPr>
          <p:spPr bwMode="auto">
            <a:xfrm flipH="1" flipV="1">
              <a:off x="1104" y="3202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1" name="Line 40"/>
            <p:cNvSpPr>
              <a:spLocks noChangeShapeType="1"/>
            </p:cNvSpPr>
            <p:nvPr/>
          </p:nvSpPr>
          <p:spPr bwMode="auto">
            <a:xfrm flipH="1">
              <a:off x="1084" y="3215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2" name="Line 41"/>
            <p:cNvSpPr>
              <a:spLocks noChangeShapeType="1"/>
            </p:cNvSpPr>
            <p:nvPr/>
          </p:nvSpPr>
          <p:spPr bwMode="auto">
            <a:xfrm flipV="1">
              <a:off x="1104" y="3180"/>
              <a:ext cx="32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3" name="Line 42"/>
            <p:cNvSpPr>
              <a:spLocks noChangeShapeType="1"/>
            </p:cNvSpPr>
            <p:nvPr/>
          </p:nvSpPr>
          <p:spPr bwMode="auto">
            <a:xfrm flipH="1" flipV="1">
              <a:off x="1104" y="3160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4" name="Line 43"/>
            <p:cNvSpPr>
              <a:spLocks noChangeShapeType="1"/>
            </p:cNvSpPr>
            <p:nvPr/>
          </p:nvSpPr>
          <p:spPr bwMode="auto">
            <a:xfrm flipH="1">
              <a:off x="1084" y="3171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5" name="Line 44"/>
            <p:cNvSpPr>
              <a:spLocks noChangeShapeType="1"/>
            </p:cNvSpPr>
            <p:nvPr/>
          </p:nvSpPr>
          <p:spPr bwMode="auto">
            <a:xfrm flipV="1">
              <a:off x="1104" y="3139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6" name="Line 45"/>
            <p:cNvSpPr>
              <a:spLocks noChangeShapeType="1"/>
            </p:cNvSpPr>
            <p:nvPr/>
          </p:nvSpPr>
          <p:spPr bwMode="auto">
            <a:xfrm flipH="1">
              <a:off x="1121" y="3481"/>
              <a:ext cx="15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7" name="Freeform 46"/>
            <p:cNvSpPr>
              <a:spLocks/>
            </p:cNvSpPr>
            <p:nvPr/>
          </p:nvSpPr>
          <p:spPr bwMode="auto">
            <a:xfrm>
              <a:off x="1191" y="1491"/>
              <a:ext cx="452" cy="1"/>
            </a:xfrm>
            <a:custGeom>
              <a:avLst/>
              <a:gdLst>
                <a:gd name="T0" fmla="*/ 3 w 1036"/>
                <a:gd name="T1" fmla="*/ 0 h 1"/>
                <a:gd name="T2" fmla="*/ 0 w 1036"/>
                <a:gd name="T3" fmla="*/ 0 h 1"/>
                <a:gd name="T4" fmla="*/ 0 w 1036"/>
                <a:gd name="T5" fmla="*/ 0 h 1"/>
                <a:gd name="T6" fmla="*/ 0 w 1036"/>
                <a:gd name="T7" fmla="*/ 0 h 1"/>
                <a:gd name="T8" fmla="*/ 0 w 1036"/>
                <a:gd name="T9" fmla="*/ 0 h 1"/>
                <a:gd name="T10" fmla="*/ 0 w 103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6"/>
                <a:gd name="T19" fmla="*/ 0 h 1"/>
                <a:gd name="T20" fmla="*/ 1036 w 103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6" h="1">
                  <a:moveTo>
                    <a:pt x="103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8" name="Freeform 47"/>
            <p:cNvSpPr>
              <a:spLocks/>
            </p:cNvSpPr>
            <p:nvPr/>
          </p:nvSpPr>
          <p:spPr bwMode="auto">
            <a:xfrm>
              <a:off x="1176" y="1491"/>
              <a:ext cx="510" cy="48"/>
            </a:xfrm>
            <a:custGeom>
              <a:avLst/>
              <a:gdLst>
                <a:gd name="T0" fmla="*/ 0 w 1171"/>
                <a:gd name="T1" fmla="*/ 0 h 110"/>
                <a:gd name="T2" fmla="*/ 0 w 1171"/>
                <a:gd name="T3" fmla="*/ 0 h 110"/>
                <a:gd name="T4" fmla="*/ 3 w 1171"/>
                <a:gd name="T5" fmla="*/ 0 h 110"/>
                <a:gd name="T6" fmla="*/ 3 w 1171"/>
                <a:gd name="T7" fmla="*/ 0 h 110"/>
                <a:gd name="T8" fmla="*/ 3 w 1171"/>
                <a:gd name="T9" fmla="*/ 0 h 110"/>
                <a:gd name="T10" fmla="*/ 3 w 1171"/>
                <a:gd name="T11" fmla="*/ 0 h 110"/>
                <a:gd name="T12" fmla="*/ 3 w 1171"/>
                <a:gd name="T13" fmla="*/ 0 h 110"/>
                <a:gd name="T14" fmla="*/ 3 w 1171"/>
                <a:gd name="T15" fmla="*/ 0 h 110"/>
                <a:gd name="T16" fmla="*/ 3 w 1171"/>
                <a:gd name="T17" fmla="*/ 0 h 110"/>
                <a:gd name="T18" fmla="*/ 3 w 1171"/>
                <a:gd name="T19" fmla="*/ 0 h 110"/>
                <a:gd name="T20" fmla="*/ 3 w 1171"/>
                <a:gd name="T21" fmla="*/ 0 h 110"/>
                <a:gd name="T22" fmla="*/ 3 w 1171"/>
                <a:gd name="T23" fmla="*/ 0 h 110"/>
                <a:gd name="T24" fmla="*/ 3 w 1171"/>
                <a:gd name="T25" fmla="*/ 0 h 110"/>
                <a:gd name="T26" fmla="*/ 3 w 1171"/>
                <a:gd name="T27" fmla="*/ 0 h 110"/>
                <a:gd name="T28" fmla="*/ 3 w 1171"/>
                <a:gd name="T29" fmla="*/ 0 h 110"/>
                <a:gd name="T30" fmla="*/ 3 w 1171"/>
                <a:gd name="T31" fmla="*/ 0 h 110"/>
                <a:gd name="T32" fmla="*/ 3 w 1171"/>
                <a:gd name="T33" fmla="*/ 0 h 110"/>
                <a:gd name="T34" fmla="*/ 3 w 1171"/>
                <a:gd name="T35" fmla="*/ 0 h 110"/>
                <a:gd name="T36" fmla="*/ 3 w 1171"/>
                <a:gd name="T37" fmla="*/ 0 h 110"/>
                <a:gd name="T38" fmla="*/ 3 w 1171"/>
                <a:gd name="T39" fmla="*/ 0 h 110"/>
                <a:gd name="T40" fmla="*/ 3 w 1171"/>
                <a:gd name="T41" fmla="*/ 0 h 110"/>
                <a:gd name="T42" fmla="*/ 3 w 1171"/>
                <a:gd name="T43" fmla="*/ 0 h 110"/>
                <a:gd name="T44" fmla="*/ 3 w 1171"/>
                <a:gd name="T45" fmla="*/ 0 h 110"/>
                <a:gd name="T46" fmla="*/ 3 w 1171"/>
                <a:gd name="T47" fmla="*/ 0 h 110"/>
                <a:gd name="T48" fmla="*/ 3 w 1171"/>
                <a:gd name="T49" fmla="*/ 0 h 110"/>
                <a:gd name="T50" fmla="*/ 3 w 1171"/>
                <a:gd name="T51" fmla="*/ 0 h 110"/>
                <a:gd name="T52" fmla="*/ 3 w 1171"/>
                <a:gd name="T53" fmla="*/ 0 h 110"/>
                <a:gd name="T54" fmla="*/ 3 w 1171"/>
                <a:gd name="T55" fmla="*/ 0 h 110"/>
                <a:gd name="T56" fmla="*/ 3 w 1171"/>
                <a:gd name="T57" fmla="*/ 0 h 110"/>
                <a:gd name="T58" fmla="*/ 3 w 1171"/>
                <a:gd name="T59" fmla="*/ 0 h 110"/>
                <a:gd name="T60" fmla="*/ 3 w 1171"/>
                <a:gd name="T61" fmla="*/ 0 h 110"/>
                <a:gd name="T62" fmla="*/ 3 w 1171"/>
                <a:gd name="T63" fmla="*/ 0 h 110"/>
                <a:gd name="T64" fmla="*/ 3 w 1171"/>
                <a:gd name="T65" fmla="*/ 0 h 110"/>
                <a:gd name="T66" fmla="*/ 3 w 1171"/>
                <a:gd name="T67" fmla="*/ 0 h 110"/>
                <a:gd name="T68" fmla="*/ 3 w 1171"/>
                <a:gd name="T69" fmla="*/ 0 h 110"/>
                <a:gd name="T70" fmla="*/ 3 w 1171"/>
                <a:gd name="T71" fmla="*/ 0 h 110"/>
                <a:gd name="T72" fmla="*/ 3 w 1171"/>
                <a:gd name="T73" fmla="*/ 0 h 110"/>
                <a:gd name="T74" fmla="*/ 3 w 1171"/>
                <a:gd name="T75" fmla="*/ 0 h 110"/>
                <a:gd name="T76" fmla="*/ 3 w 1171"/>
                <a:gd name="T77" fmla="*/ 0 h 110"/>
                <a:gd name="T78" fmla="*/ 3 w 1171"/>
                <a:gd name="T79" fmla="*/ 0 h 110"/>
                <a:gd name="T80" fmla="*/ 3 w 1171"/>
                <a:gd name="T81" fmla="*/ 0 h 110"/>
                <a:gd name="T82" fmla="*/ 3 w 1171"/>
                <a:gd name="T83" fmla="*/ 0 h 110"/>
                <a:gd name="T84" fmla="*/ 3 w 1171"/>
                <a:gd name="T85" fmla="*/ 0 h 110"/>
                <a:gd name="T86" fmla="*/ 3 w 1171"/>
                <a:gd name="T87" fmla="*/ 0 h 110"/>
                <a:gd name="T88" fmla="*/ 3 w 1171"/>
                <a:gd name="T89" fmla="*/ 0 h 110"/>
                <a:gd name="T90" fmla="*/ 3 w 1171"/>
                <a:gd name="T91" fmla="*/ 0 h 110"/>
                <a:gd name="T92" fmla="*/ 3 w 1171"/>
                <a:gd name="T93" fmla="*/ 0 h 110"/>
                <a:gd name="T94" fmla="*/ 3 w 1171"/>
                <a:gd name="T95" fmla="*/ 0 h 110"/>
                <a:gd name="T96" fmla="*/ 3 w 1171"/>
                <a:gd name="T97" fmla="*/ 0 h 110"/>
                <a:gd name="T98" fmla="*/ 3 w 1171"/>
                <a:gd name="T99" fmla="*/ 0 h 110"/>
                <a:gd name="T100" fmla="*/ 3 w 1171"/>
                <a:gd name="T101" fmla="*/ 0 h 110"/>
                <a:gd name="T102" fmla="*/ 3 w 1171"/>
                <a:gd name="T103" fmla="*/ 0 h 110"/>
                <a:gd name="T104" fmla="*/ 3 w 1171"/>
                <a:gd name="T105" fmla="*/ 0 h 110"/>
                <a:gd name="T106" fmla="*/ 3 w 1171"/>
                <a:gd name="T107" fmla="*/ 0 h 110"/>
                <a:gd name="T108" fmla="*/ 3 w 1171"/>
                <a:gd name="T109" fmla="*/ 0 h 110"/>
                <a:gd name="T110" fmla="*/ 3 w 1171"/>
                <a:gd name="T111" fmla="*/ 0 h 110"/>
                <a:gd name="T112" fmla="*/ 3 w 1171"/>
                <a:gd name="T113" fmla="*/ 0 h 110"/>
                <a:gd name="T114" fmla="*/ 3 w 1171"/>
                <a:gd name="T115" fmla="*/ 0 h 110"/>
                <a:gd name="T116" fmla="*/ 3 w 1171"/>
                <a:gd name="T117" fmla="*/ 0 h 110"/>
                <a:gd name="T118" fmla="*/ 3 w 1171"/>
                <a:gd name="T119" fmla="*/ 0 h 110"/>
                <a:gd name="T120" fmla="*/ 3 w 1171"/>
                <a:gd name="T121" fmla="*/ 0 h 110"/>
                <a:gd name="T122" fmla="*/ 3 w 1171"/>
                <a:gd name="T123" fmla="*/ 0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71"/>
                <a:gd name="T187" fmla="*/ 0 h 110"/>
                <a:gd name="T188" fmla="*/ 1171 w 1171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71" h="110">
                  <a:moveTo>
                    <a:pt x="0" y="0"/>
                  </a:moveTo>
                  <a:lnTo>
                    <a:pt x="155" y="0"/>
                  </a:lnTo>
                  <a:lnTo>
                    <a:pt x="961" y="0"/>
                  </a:lnTo>
                  <a:lnTo>
                    <a:pt x="1116" y="0"/>
                  </a:lnTo>
                  <a:lnTo>
                    <a:pt x="1116" y="50"/>
                  </a:lnTo>
                  <a:lnTo>
                    <a:pt x="1121" y="50"/>
                  </a:lnTo>
                  <a:lnTo>
                    <a:pt x="1121" y="15"/>
                  </a:lnTo>
                  <a:lnTo>
                    <a:pt x="1121" y="0"/>
                  </a:lnTo>
                  <a:lnTo>
                    <a:pt x="1121" y="50"/>
                  </a:lnTo>
                  <a:lnTo>
                    <a:pt x="1116" y="55"/>
                  </a:lnTo>
                  <a:lnTo>
                    <a:pt x="1121" y="60"/>
                  </a:lnTo>
                  <a:lnTo>
                    <a:pt x="1121" y="100"/>
                  </a:lnTo>
                  <a:lnTo>
                    <a:pt x="1126" y="105"/>
                  </a:lnTo>
                  <a:lnTo>
                    <a:pt x="1141" y="105"/>
                  </a:lnTo>
                  <a:lnTo>
                    <a:pt x="1141" y="100"/>
                  </a:lnTo>
                  <a:lnTo>
                    <a:pt x="1146" y="100"/>
                  </a:lnTo>
                  <a:lnTo>
                    <a:pt x="1166" y="100"/>
                  </a:lnTo>
                  <a:lnTo>
                    <a:pt x="1171" y="100"/>
                  </a:lnTo>
                  <a:lnTo>
                    <a:pt x="1171" y="105"/>
                  </a:lnTo>
                  <a:lnTo>
                    <a:pt x="1171" y="110"/>
                  </a:lnTo>
                  <a:lnTo>
                    <a:pt x="1166" y="110"/>
                  </a:lnTo>
                  <a:lnTo>
                    <a:pt x="1071" y="110"/>
                  </a:lnTo>
                  <a:lnTo>
                    <a:pt x="1081" y="110"/>
                  </a:lnTo>
                  <a:lnTo>
                    <a:pt x="1071" y="110"/>
                  </a:lnTo>
                  <a:lnTo>
                    <a:pt x="1066" y="110"/>
                  </a:lnTo>
                  <a:lnTo>
                    <a:pt x="1066" y="105"/>
                  </a:lnTo>
                  <a:lnTo>
                    <a:pt x="1066" y="10"/>
                  </a:lnTo>
                  <a:lnTo>
                    <a:pt x="1066" y="5"/>
                  </a:lnTo>
                  <a:lnTo>
                    <a:pt x="1071" y="0"/>
                  </a:lnTo>
                  <a:lnTo>
                    <a:pt x="1111" y="0"/>
                  </a:lnTo>
                  <a:lnTo>
                    <a:pt x="1111" y="5"/>
                  </a:lnTo>
                  <a:lnTo>
                    <a:pt x="1111" y="10"/>
                  </a:lnTo>
                  <a:lnTo>
                    <a:pt x="1076" y="10"/>
                  </a:lnTo>
                  <a:lnTo>
                    <a:pt x="1071" y="15"/>
                  </a:lnTo>
                  <a:lnTo>
                    <a:pt x="1071" y="50"/>
                  </a:lnTo>
                  <a:lnTo>
                    <a:pt x="1076" y="50"/>
                  </a:lnTo>
                  <a:lnTo>
                    <a:pt x="1116" y="50"/>
                  </a:lnTo>
                  <a:lnTo>
                    <a:pt x="1116" y="55"/>
                  </a:lnTo>
                  <a:lnTo>
                    <a:pt x="1116" y="60"/>
                  </a:lnTo>
                  <a:lnTo>
                    <a:pt x="1116" y="100"/>
                  </a:lnTo>
                  <a:lnTo>
                    <a:pt x="1121" y="105"/>
                  </a:lnTo>
                  <a:lnTo>
                    <a:pt x="1126" y="105"/>
                  </a:lnTo>
                  <a:lnTo>
                    <a:pt x="1071" y="105"/>
                  </a:lnTo>
                  <a:lnTo>
                    <a:pt x="1071" y="55"/>
                  </a:lnTo>
                  <a:lnTo>
                    <a:pt x="1071" y="50"/>
                  </a:lnTo>
                  <a:lnTo>
                    <a:pt x="1071" y="55"/>
                  </a:lnTo>
                  <a:lnTo>
                    <a:pt x="1076" y="55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076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09" name="Freeform 48"/>
            <p:cNvSpPr>
              <a:spLocks/>
            </p:cNvSpPr>
            <p:nvPr/>
          </p:nvSpPr>
          <p:spPr bwMode="auto">
            <a:xfrm>
              <a:off x="1176" y="1489"/>
              <a:ext cx="489" cy="2"/>
            </a:xfrm>
            <a:custGeom>
              <a:avLst/>
              <a:gdLst>
                <a:gd name="T0" fmla="*/ 3 w 1121"/>
                <a:gd name="T1" fmla="*/ 0 h 5"/>
                <a:gd name="T2" fmla="*/ 3 w 1121"/>
                <a:gd name="T3" fmla="*/ 0 h 5"/>
                <a:gd name="T4" fmla="*/ 3 w 1121"/>
                <a:gd name="T5" fmla="*/ 0 h 5"/>
                <a:gd name="T6" fmla="*/ 3 w 1121"/>
                <a:gd name="T7" fmla="*/ 0 h 5"/>
                <a:gd name="T8" fmla="*/ 0 w 1121"/>
                <a:gd name="T9" fmla="*/ 0 h 5"/>
                <a:gd name="T10" fmla="*/ 0 w 112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1"/>
                <a:gd name="T19" fmla="*/ 0 h 5"/>
                <a:gd name="T20" fmla="*/ 1121 w 112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1" h="5">
                  <a:moveTo>
                    <a:pt x="1116" y="0"/>
                  </a:moveTo>
                  <a:lnTo>
                    <a:pt x="1121" y="0"/>
                  </a:lnTo>
                  <a:lnTo>
                    <a:pt x="1121" y="5"/>
                  </a:lnTo>
                  <a:lnTo>
                    <a:pt x="1116" y="0"/>
                  </a:lnTo>
                  <a:lnTo>
                    <a:pt x="0" y="0"/>
                  </a:lnTo>
                  <a:lnTo>
                    <a:pt x="15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0" name="Freeform 49"/>
            <p:cNvSpPr>
              <a:spLocks/>
            </p:cNvSpPr>
            <p:nvPr/>
          </p:nvSpPr>
          <p:spPr bwMode="auto">
            <a:xfrm>
              <a:off x="1149" y="1489"/>
              <a:ext cx="48" cy="50"/>
            </a:xfrm>
            <a:custGeom>
              <a:avLst/>
              <a:gdLst>
                <a:gd name="T0" fmla="*/ 0 w 110"/>
                <a:gd name="T1" fmla="*/ 0 h 115"/>
                <a:gd name="T2" fmla="*/ 0 w 110"/>
                <a:gd name="T3" fmla="*/ 0 h 115"/>
                <a:gd name="T4" fmla="*/ 0 w 110"/>
                <a:gd name="T5" fmla="*/ 0 h 115"/>
                <a:gd name="T6" fmla="*/ 0 w 110"/>
                <a:gd name="T7" fmla="*/ 0 h 115"/>
                <a:gd name="T8" fmla="*/ 0 w 110"/>
                <a:gd name="T9" fmla="*/ 0 h 115"/>
                <a:gd name="T10" fmla="*/ 0 w 110"/>
                <a:gd name="T11" fmla="*/ 0 h 115"/>
                <a:gd name="T12" fmla="*/ 0 w 110"/>
                <a:gd name="T13" fmla="*/ 0 h 115"/>
                <a:gd name="T14" fmla="*/ 0 w 110"/>
                <a:gd name="T15" fmla="*/ 0 h 115"/>
                <a:gd name="T16" fmla="*/ 0 w 110"/>
                <a:gd name="T17" fmla="*/ 0 h 115"/>
                <a:gd name="T18" fmla="*/ 0 w 110"/>
                <a:gd name="T19" fmla="*/ 0 h 115"/>
                <a:gd name="T20" fmla="*/ 0 w 110"/>
                <a:gd name="T21" fmla="*/ 0 h 115"/>
                <a:gd name="T22" fmla="*/ 0 w 110"/>
                <a:gd name="T23" fmla="*/ 0 h 115"/>
                <a:gd name="T24" fmla="*/ 0 w 110"/>
                <a:gd name="T25" fmla="*/ 0 h 115"/>
                <a:gd name="T26" fmla="*/ 0 w 110"/>
                <a:gd name="T27" fmla="*/ 0 h 115"/>
                <a:gd name="T28" fmla="*/ 0 w 110"/>
                <a:gd name="T29" fmla="*/ 0 h 115"/>
                <a:gd name="T30" fmla="*/ 0 w 110"/>
                <a:gd name="T31" fmla="*/ 0 h 115"/>
                <a:gd name="T32" fmla="*/ 0 w 110"/>
                <a:gd name="T33" fmla="*/ 0 h 115"/>
                <a:gd name="T34" fmla="*/ 0 w 110"/>
                <a:gd name="T35" fmla="*/ 0 h 115"/>
                <a:gd name="T36" fmla="*/ 0 w 110"/>
                <a:gd name="T37" fmla="*/ 0 h 115"/>
                <a:gd name="T38" fmla="*/ 0 w 110"/>
                <a:gd name="T39" fmla="*/ 0 h 115"/>
                <a:gd name="T40" fmla="*/ 0 w 110"/>
                <a:gd name="T41" fmla="*/ 0 h 115"/>
                <a:gd name="T42" fmla="*/ 0 w 110"/>
                <a:gd name="T43" fmla="*/ 0 h 115"/>
                <a:gd name="T44" fmla="*/ 0 w 110"/>
                <a:gd name="T45" fmla="*/ 0 h 115"/>
                <a:gd name="T46" fmla="*/ 0 w 110"/>
                <a:gd name="T47" fmla="*/ 0 h 115"/>
                <a:gd name="T48" fmla="*/ 0 w 110"/>
                <a:gd name="T49" fmla="*/ 0 h 115"/>
                <a:gd name="T50" fmla="*/ 0 w 110"/>
                <a:gd name="T51" fmla="*/ 0 h 115"/>
                <a:gd name="T52" fmla="*/ 0 w 110"/>
                <a:gd name="T53" fmla="*/ 0 h 115"/>
                <a:gd name="T54" fmla="*/ 0 w 110"/>
                <a:gd name="T55" fmla="*/ 0 h 115"/>
                <a:gd name="T56" fmla="*/ 0 w 110"/>
                <a:gd name="T57" fmla="*/ 0 h 115"/>
                <a:gd name="T58" fmla="*/ 0 w 110"/>
                <a:gd name="T59" fmla="*/ 0 h 115"/>
                <a:gd name="T60" fmla="*/ 0 w 110"/>
                <a:gd name="T61" fmla="*/ 0 h 115"/>
                <a:gd name="T62" fmla="*/ 0 w 110"/>
                <a:gd name="T63" fmla="*/ 0 h 115"/>
                <a:gd name="T64" fmla="*/ 0 w 110"/>
                <a:gd name="T65" fmla="*/ 0 h 115"/>
                <a:gd name="T66" fmla="*/ 0 w 110"/>
                <a:gd name="T67" fmla="*/ 0 h 115"/>
                <a:gd name="T68" fmla="*/ 0 w 110"/>
                <a:gd name="T69" fmla="*/ 0 h 115"/>
                <a:gd name="T70" fmla="*/ 0 w 110"/>
                <a:gd name="T71" fmla="*/ 0 h 115"/>
                <a:gd name="T72" fmla="*/ 0 w 110"/>
                <a:gd name="T73" fmla="*/ 0 h 115"/>
                <a:gd name="T74" fmla="*/ 0 w 110"/>
                <a:gd name="T75" fmla="*/ 0 h 115"/>
                <a:gd name="T76" fmla="*/ 0 w 110"/>
                <a:gd name="T77" fmla="*/ 0 h 115"/>
                <a:gd name="T78" fmla="*/ 0 w 110"/>
                <a:gd name="T79" fmla="*/ 0 h 115"/>
                <a:gd name="T80" fmla="*/ 0 w 110"/>
                <a:gd name="T81" fmla="*/ 0 h 115"/>
                <a:gd name="T82" fmla="*/ 0 w 110"/>
                <a:gd name="T83" fmla="*/ 0 h 115"/>
                <a:gd name="T84" fmla="*/ 0 w 110"/>
                <a:gd name="T85" fmla="*/ 0 h 115"/>
                <a:gd name="T86" fmla="*/ 0 w 110"/>
                <a:gd name="T87" fmla="*/ 0 h 115"/>
                <a:gd name="T88" fmla="*/ 0 w 110"/>
                <a:gd name="T89" fmla="*/ 0 h 115"/>
                <a:gd name="T90" fmla="*/ 0 w 110"/>
                <a:gd name="T91" fmla="*/ 0 h 115"/>
                <a:gd name="T92" fmla="*/ 0 w 110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"/>
                <a:gd name="T142" fmla="*/ 0 h 115"/>
                <a:gd name="T143" fmla="*/ 110 w 110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" h="115">
                  <a:moveTo>
                    <a:pt x="110" y="110"/>
                  </a:moveTo>
                  <a:lnTo>
                    <a:pt x="110" y="100"/>
                  </a:lnTo>
                  <a:lnTo>
                    <a:pt x="110" y="110"/>
                  </a:lnTo>
                  <a:lnTo>
                    <a:pt x="110" y="115"/>
                  </a:lnTo>
                  <a:lnTo>
                    <a:pt x="100" y="115"/>
                  </a:lnTo>
                  <a:lnTo>
                    <a:pt x="10" y="115"/>
                  </a:lnTo>
                  <a:lnTo>
                    <a:pt x="5" y="115"/>
                  </a:lnTo>
                  <a:lnTo>
                    <a:pt x="0" y="110"/>
                  </a:lnTo>
                  <a:lnTo>
                    <a:pt x="5" y="105"/>
                  </a:lnTo>
                  <a:lnTo>
                    <a:pt x="10" y="105"/>
                  </a:lnTo>
                  <a:lnTo>
                    <a:pt x="25" y="105"/>
                  </a:lnTo>
                  <a:lnTo>
                    <a:pt x="30" y="105"/>
                  </a:lnTo>
                  <a:lnTo>
                    <a:pt x="30" y="110"/>
                  </a:lnTo>
                  <a:lnTo>
                    <a:pt x="50" y="110"/>
                  </a:lnTo>
                  <a:lnTo>
                    <a:pt x="50" y="105"/>
                  </a:lnTo>
                  <a:lnTo>
                    <a:pt x="50" y="65"/>
                  </a:lnTo>
                  <a:lnTo>
                    <a:pt x="55" y="60"/>
                  </a:lnTo>
                  <a:lnTo>
                    <a:pt x="60" y="55"/>
                  </a:lnTo>
                  <a:lnTo>
                    <a:pt x="100" y="55"/>
                  </a:lnTo>
                  <a:lnTo>
                    <a:pt x="60" y="55"/>
                  </a:lnTo>
                  <a:lnTo>
                    <a:pt x="60" y="60"/>
                  </a:lnTo>
                  <a:lnTo>
                    <a:pt x="55" y="60"/>
                  </a:lnTo>
                  <a:lnTo>
                    <a:pt x="55" y="65"/>
                  </a:lnTo>
                  <a:lnTo>
                    <a:pt x="55" y="105"/>
                  </a:lnTo>
                  <a:lnTo>
                    <a:pt x="55" y="110"/>
                  </a:lnTo>
                  <a:lnTo>
                    <a:pt x="50" y="110"/>
                  </a:lnTo>
                  <a:lnTo>
                    <a:pt x="100" y="110"/>
                  </a:lnTo>
                  <a:lnTo>
                    <a:pt x="105" y="110"/>
                  </a:lnTo>
                  <a:lnTo>
                    <a:pt x="105" y="60"/>
                  </a:lnTo>
                  <a:lnTo>
                    <a:pt x="105" y="55"/>
                  </a:lnTo>
                  <a:lnTo>
                    <a:pt x="105" y="60"/>
                  </a:lnTo>
                  <a:lnTo>
                    <a:pt x="100" y="60"/>
                  </a:lnTo>
                  <a:lnTo>
                    <a:pt x="60" y="60"/>
                  </a:lnTo>
                  <a:lnTo>
                    <a:pt x="55" y="55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0" y="55"/>
                  </a:lnTo>
                  <a:lnTo>
                    <a:pt x="50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1" name="Freeform 50"/>
            <p:cNvSpPr>
              <a:spLocks/>
            </p:cNvSpPr>
            <p:nvPr/>
          </p:nvSpPr>
          <p:spPr bwMode="auto">
            <a:xfrm>
              <a:off x="1178" y="1495"/>
              <a:ext cx="15" cy="18"/>
            </a:xfrm>
            <a:custGeom>
              <a:avLst/>
              <a:gdLst>
                <a:gd name="T0" fmla="*/ 0 w 35"/>
                <a:gd name="T1" fmla="*/ 0 h 40"/>
                <a:gd name="T2" fmla="*/ 0 w 35"/>
                <a:gd name="T3" fmla="*/ 0 h 40"/>
                <a:gd name="T4" fmla="*/ 0 w 35"/>
                <a:gd name="T5" fmla="*/ 0 h 40"/>
                <a:gd name="T6" fmla="*/ 0 w 35"/>
                <a:gd name="T7" fmla="*/ 0 h 40"/>
                <a:gd name="T8" fmla="*/ 0 w 35"/>
                <a:gd name="T9" fmla="*/ 0 h 40"/>
                <a:gd name="T10" fmla="*/ 0 w 35"/>
                <a:gd name="T11" fmla="*/ 0 h 40"/>
                <a:gd name="T12" fmla="*/ 0 w 3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0"/>
                <a:gd name="T23" fmla="*/ 35 w 3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0">
                  <a:moveTo>
                    <a:pt x="0" y="0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35" y="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2" name="Freeform 51"/>
            <p:cNvSpPr>
              <a:spLocks/>
            </p:cNvSpPr>
            <p:nvPr/>
          </p:nvSpPr>
          <p:spPr bwMode="auto">
            <a:xfrm>
              <a:off x="1176" y="1491"/>
              <a:ext cx="21" cy="4"/>
            </a:xfrm>
            <a:custGeom>
              <a:avLst/>
              <a:gdLst>
                <a:gd name="T0" fmla="*/ 0 w 50"/>
                <a:gd name="T1" fmla="*/ 0 h 10"/>
                <a:gd name="T2" fmla="*/ 0 w 50"/>
                <a:gd name="T3" fmla="*/ 0 h 10"/>
                <a:gd name="T4" fmla="*/ 0 w 50"/>
                <a:gd name="T5" fmla="*/ 0 h 10"/>
                <a:gd name="T6" fmla="*/ 0 w 50"/>
                <a:gd name="T7" fmla="*/ 0 h 10"/>
                <a:gd name="T8" fmla="*/ 0 w 50"/>
                <a:gd name="T9" fmla="*/ 0 h 10"/>
                <a:gd name="T10" fmla="*/ 0 w 50"/>
                <a:gd name="T11" fmla="*/ 0 h 10"/>
                <a:gd name="T12" fmla="*/ 0 w 50"/>
                <a:gd name="T13" fmla="*/ 0 h 10"/>
                <a:gd name="T14" fmla="*/ 0 w 50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10"/>
                <a:gd name="T26" fmla="*/ 50 w 5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10">
                  <a:moveTo>
                    <a:pt x="50" y="10"/>
                  </a:moveTo>
                  <a:lnTo>
                    <a:pt x="50" y="5"/>
                  </a:lnTo>
                  <a:lnTo>
                    <a:pt x="4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3" name="Freeform 52"/>
            <p:cNvSpPr>
              <a:spLocks/>
            </p:cNvSpPr>
            <p:nvPr/>
          </p:nvSpPr>
          <p:spPr bwMode="auto">
            <a:xfrm>
              <a:off x="1143" y="1491"/>
              <a:ext cx="22" cy="4"/>
            </a:xfrm>
            <a:custGeom>
              <a:avLst/>
              <a:gdLst>
                <a:gd name="T0" fmla="*/ 0 w 50"/>
                <a:gd name="T1" fmla="*/ 0 h 10"/>
                <a:gd name="T2" fmla="*/ 0 w 50"/>
                <a:gd name="T3" fmla="*/ 0 h 10"/>
                <a:gd name="T4" fmla="*/ 0 w 50"/>
                <a:gd name="T5" fmla="*/ 0 h 10"/>
                <a:gd name="T6" fmla="*/ 0 w 50"/>
                <a:gd name="T7" fmla="*/ 0 h 10"/>
                <a:gd name="T8" fmla="*/ 0 w 50"/>
                <a:gd name="T9" fmla="*/ 0 h 10"/>
                <a:gd name="T10" fmla="*/ 0 w 50"/>
                <a:gd name="T11" fmla="*/ 0 h 10"/>
                <a:gd name="T12" fmla="*/ 0 w 50"/>
                <a:gd name="T13" fmla="*/ 0 h 10"/>
                <a:gd name="T14" fmla="*/ 0 w 50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10"/>
                <a:gd name="T26" fmla="*/ 50 w 5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10">
                  <a:moveTo>
                    <a:pt x="50" y="5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5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4" name="Freeform 53"/>
            <p:cNvSpPr>
              <a:spLocks/>
            </p:cNvSpPr>
            <p:nvPr/>
          </p:nvSpPr>
          <p:spPr bwMode="auto">
            <a:xfrm>
              <a:off x="1191" y="1495"/>
              <a:ext cx="6" cy="44"/>
            </a:xfrm>
            <a:custGeom>
              <a:avLst/>
              <a:gdLst>
                <a:gd name="T0" fmla="*/ 0 w 15"/>
                <a:gd name="T1" fmla="*/ 0 h 100"/>
                <a:gd name="T2" fmla="*/ 0 w 15"/>
                <a:gd name="T3" fmla="*/ 0 h 100"/>
                <a:gd name="T4" fmla="*/ 0 w 15"/>
                <a:gd name="T5" fmla="*/ 0 h 100"/>
                <a:gd name="T6" fmla="*/ 0 w 15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00"/>
                <a:gd name="T14" fmla="*/ 15 w 15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00">
                  <a:moveTo>
                    <a:pt x="15" y="0"/>
                  </a:moveTo>
                  <a:lnTo>
                    <a:pt x="15" y="95"/>
                  </a:lnTo>
                  <a:lnTo>
                    <a:pt x="5" y="100"/>
                  </a:lnTo>
                  <a:lnTo>
                    <a:pt x="0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5" name="Freeform 54"/>
            <p:cNvSpPr>
              <a:spLocks/>
            </p:cNvSpPr>
            <p:nvPr/>
          </p:nvSpPr>
          <p:spPr bwMode="auto">
            <a:xfrm>
              <a:off x="1145" y="1535"/>
              <a:ext cx="4" cy="4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0 w 10"/>
                <a:gd name="T15" fmla="*/ 0 h 10"/>
                <a:gd name="T16" fmla="*/ 0 w 10"/>
                <a:gd name="T17" fmla="*/ 0 h 10"/>
                <a:gd name="T18" fmla="*/ 0 w 10"/>
                <a:gd name="T19" fmla="*/ 0 h 10"/>
                <a:gd name="T20" fmla="*/ 0 w 10"/>
                <a:gd name="T21" fmla="*/ 0 h 10"/>
                <a:gd name="T22" fmla="*/ 0 w 10"/>
                <a:gd name="T23" fmla="*/ 0 h 10"/>
                <a:gd name="T24" fmla="*/ 0 w 10"/>
                <a:gd name="T25" fmla="*/ 0 h 10"/>
                <a:gd name="T26" fmla="*/ 0 w 10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10"/>
                <a:gd name="T44" fmla="*/ 10 w 10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10">
                  <a:moveTo>
                    <a:pt x="10" y="1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6" name="Line 55"/>
            <p:cNvSpPr>
              <a:spLocks noChangeShapeType="1"/>
            </p:cNvSpPr>
            <p:nvPr/>
          </p:nvSpPr>
          <p:spPr bwMode="auto">
            <a:xfrm flipH="1">
              <a:off x="1197" y="1539"/>
              <a:ext cx="1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17" name="Line 56"/>
            <p:cNvSpPr>
              <a:spLocks noChangeShapeType="1"/>
            </p:cNvSpPr>
            <p:nvPr/>
          </p:nvSpPr>
          <p:spPr bwMode="auto">
            <a:xfrm flipH="1">
              <a:off x="1309" y="1539"/>
              <a:ext cx="1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18" name="Freeform 57"/>
            <p:cNvSpPr>
              <a:spLocks/>
            </p:cNvSpPr>
            <p:nvPr/>
          </p:nvSpPr>
          <p:spPr bwMode="auto">
            <a:xfrm>
              <a:off x="1191" y="1491"/>
              <a:ext cx="2" cy="2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19" name="Freeform 58"/>
            <p:cNvSpPr>
              <a:spLocks/>
            </p:cNvSpPr>
            <p:nvPr/>
          </p:nvSpPr>
          <p:spPr bwMode="auto">
            <a:xfrm>
              <a:off x="1171" y="1491"/>
              <a:ext cx="5" cy="2"/>
            </a:xfrm>
            <a:custGeom>
              <a:avLst/>
              <a:gdLst>
                <a:gd name="T0" fmla="*/ 1 w 10"/>
                <a:gd name="T1" fmla="*/ 0 h 5"/>
                <a:gd name="T2" fmla="*/ 1 w 10"/>
                <a:gd name="T3" fmla="*/ 0 h 5"/>
                <a:gd name="T4" fmla="*/ 1 w 10"/>
                <a:gd name="T5" fmla="*/ 0 h 5"/>
                <a:gd name="T6" fmla="*/ 1 w 10"/>
                <a:gd name="T7" fmla="*/ 0 h 5"/>
                <a:gd name="T8" fmla="*/ 1 w 10"/>
                <a:gd name="T9" fmla="*/ 0 h 5"/>
                <a:gd name="T10" fmla="*/ 1 w 10"/>
                <a:gd name="T11" fmla="*/ 0 h 5"/>
                <a:gd name="T12" fmla="*/ 0 w 10"/>
                <a:gd name="T13" fmla="*/ 0 h 5"/>
                <a:gd name="T14" fmla="*/ 0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10" y="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20" name="Rectangle 59"/>
            <p:cNvSpPr>
              <a:spLocks noChangeArrowheads="1"/>
            </p:cNvSpPr>
            <p:nvPr/>
          </p:nvSpPr>
          <p:spPr bwMode="auto">
            <a:xfrm>
              <a:off x="1104" y="1570"/>
              <a:ext cx="41" cy="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21" name="Line 60"/>
            <p:cNvSpPr>
              <a:spLocks noChangeShapeType="1"/>
            </p:cNvSpPr>
            <p:nvPr/>
          </p:nvSpPr>
          <p:spPr bwMode="auto">
            <a:xfrm flipV="1">
              <a:off x="1121" y="1753"/>
              <a:ext cx="15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2" name="Line 61"/>
            <p:cNvSpPr>
              <a:spLocks noChangeShapeType="1"/>
            </p:cNvSpPr>
            <p:nvPr/>
          </p:nvSpPr>
          <p:spPr bwMode="auto">
            <a:xfrm flipH="1" flipV="1">
              <a:off x="1104" y="1733"/>
              <a:ext cx="32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3" name="Line 62"/>
            <p:cNvSpPr>
              <a:spLocks noChangeShapeType="1"/>
            </p:cNvSpPr>
            <p:nvPr/>
          </p:nvSpPr>
          <p:spPr bwMode="auto">
            <a:xfrm flipH="1">
              <a:off x="1084" y="1744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4" name="Line 63"/>
            <p:cNvSpPr>
              <a:spLocks noChangeShapeType="1"/>
            </p:cNvSpPr>
            <p:nvPr/>
          </p:nvSpPr>
          <p:spPr bwMode="auto">
            <a:xfrm flipV="1">
              <a:off x="1104" y="1709"/>
              <a:ext cx="32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5" name="Line 64"/>
            <p:cNvSpPr>
              <a:spLocks noChangeShapeType="1"/>
            </p:cNvSpPr>
            <p:nvPr/>
          </p:nvSpPr>
          <p:spPr bwMode="auto">
            <a:xfrm flipH="1" flipV="1">
              <a:off x="1104" y="1690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6" name="Line 65"/>
            <p:cNvSpPr>
              <a:spLocks noChangeShapeType="1"/>
            </p:cNvSpPr>
            <p:nvPr/>
          </p:nvSpPr>
          <p:spPr bwMode="auto">
            <a:xfrm flipH="1">
              <a:off x="1084" y="1700"/>
              <a:ext cx="2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7" name="Line 66"/>
            <p:cNvSpPr>
              <a:spLocks noChangeShapeType="1"/>
            </p:cNvSpPr>
            <p:nvPr/>
          </p:nvSpPr>
          <p:spPr bwMode="auto">
            <a:xfrm flipV="1">
              <a:off x="1104" y="1668"/>
              <a:ext cx="32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8" name="Line 67"/>
            <p:cNvSpPr>
              <a:spLocks noChangeShapeType="1"/>
            </p:cNvSpPr>
            <p:nvPr/>
          </p:nvSpPr>
          <p:spPr bwMode="auto">
            <a:xfrm flipH="1" flipV="1">
              <a:off x="1104" y="1646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9" name="Line 68"/>
            <p:cNvSpPr>
              <a:spLocks noChangeShapeType="1"/>
            </p:cNvSpPr>
            <p:nvPr/>
          </p:nvSpPr>
          <p:spPr bwMode="auto">
            <a:xfrm flipH="1">
              <a:off x="1084" y="1657"/>
              <a:ext cx="2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0" name="Line 69"/>
            <p:cNvSpPr>
              <a:spLocks noChangeShapeType="1"/>
            </p:cNvSpPr>
            <p:nvPr/>
          </p:nvSpPr>
          <p:spPr bwMode="auto">
            <a:xfrm flipV="1">
              <a:off x="1104" y="1624"/>
              <a:ext cx="3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1" name="Line 70"/>
            <p:cNvSpPr>
              <a:spLocks noChangeShapeType="1"/>
            </p:cNvSpPr>
            <p:nvPr/>
          </p:nvSpPr>
          <p:spPr bwMode="auto">
            <a:xfrm flipH="1" flipV="1">
              <a:off x="1104" y="1604"/>
              <a:ext cx="32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2" name="Line 71"/>
            <p:cNvSpPr>
              <a:spLocks noChangeShapeType="1"/>
            </p:cNvSpPr>
            <p:nvPr/>
          </p:nvSpPr>
          <p:spPr bwMode="auto">
            <a:xfrm flipH="1">
              <a:off x="1084" y="1613"/>
              <a:ext cx="20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3" name="Line 72"/>
            <p:cNvSpPr>
              <a:spLocks noChangeShapeType="1"/>
            </p:cNvSpPr>
            <p:nvPr/>
          </p:nvSpPr>
          <p:spPr bwMode="auto">
            <a:xfrm flipV="1">
              <a:off x="1104" y="1583"/>
              <a:ext cx="32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4" name="Freeform 73"/>
            <p:cNvSpPr>
              <a:spLocks/>
            </p:cNvSpPr>
            <p:nvPr/>
          </p:nvSpPr>
          <p:spPr bwMode="auto">
            <a:xfrm>
              <a:off x="1104" y="1570"/>
              <a:ext cx="32" cy="24"/>
            </a:xfrm>
            <a:custGeom>
              <a:avLst/>
              <a:gdLst>
                <a:gd name="T0" fmla="*/ 0 w 75"/>
                <a:gd name="T1" fmla="*/ 0 h 55"/>
                <a:gd name="T2" fmla="*/ 0 w 75"/>
                <a:gd name="T3" fmla="*/ 0 h 55"/>
                <a:gd name="T4" fmla="*/ 0 w 75"/>
                <a:gd name="T5" fmla="*/ 0 h 55"/>
                <a:gd name="T6" fmla="*/ 0 w 75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55"/>
                <a:gd name="T14" fmla="*/ 75 w 7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55">
                  <a:moveTo>
                    <a:pt x="75" y="55"/>
                  </a:moveTo>
                  <a:lnTo>
                    <a:pt x="2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35" name="Freeform 74"/>
            <p:cNvSpPr>
              <a:spLocks/>
            </p:cNvSpPr>
            <p:nvPr/>
          </p:nvSpPr>
          <p:spPr bwMode="auto">
            <a:xfrm>
              <a:off x="1359" y="2507"/>
              <a:ext cx="61" cy="157"/>
            </a:xfrm>
            <a:custGeom>
              <a:avLst/>
              <a:gdLst>
                <a:gd name="T0" fmla="*/ 0 w 140"/>
                <a:gd name="T1" fmla="*/ 1 h 359"/>
                <a:gd name="T2" fmla="*/ 0 w 140"/>
                <a:gd name="T3" fmla="*/ 0 h 359"/>
                <a:gd name="T4" fmla="*/ 0 w 140"/>
                <a:gd name="T5" fmla="*/ 0 h 359"/>
                <a:gd name="T6" fmla="*/ 0 w 140"/>
                <a:gd name="T7" fmla="*/ 0 h 359"/>
                <a:gd name="T8" fmla="*/ 0 w 140"/>
                <a:gd name="T9" fmla="*/ 0 h 359"/>
                <a:gd name="T10" fmla="*/ 0 w 140"/>
                <a:gd name="T11" fmla="*/ 0 h 359"/>
                <a:gd name="T12" fmla="*/ 0 w 140"/>
                <a:gd name="T13" fmla="*/ 1 h 359"/>
                <a:gd name="T14" fmla="*/ 0 w 140"/>
                <a:gd name="T15" fmla="*/ 1 h 3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"/>
                <a:gd name="T25" fmla="*/ 0 h 359"/>
                <a:gd name="T26" fmla="*/ 140 w 140"/>
                <a:gd name="T27" fmla="*/ 359 h 3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" h="359">
                  <a:moveTo>
                    <a:pt x="95" y="359"/>
                  </a:moveTo>
                  <a:lnTo>
                    <a:pt x="95" y="179"/>
                  </a:lnTo>
                  <a:lnTo>
                    <a:pt x="140" y="179"/>
                  </a:lnTo>
                  <a:lnTo>
                    <a:pt x="70" y="0"/>
                  </a:lnTo>
                  <a:lnTo>
                    <a:pt x="0" y="179"/>
                  </a:lnTo>
                  <a:lnTo>
                    <a:pt x="50" y="179"/>
                  </a:lnTo>
                  <a:lnTo>
                    <a:pt x="50" y="359"/>
                  </a:lnTo>
                  <a:lnTo>
                    <a:pt x="95" y="35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36" name="Rectangle 75"/>
            <p:cNvSpPr>
              <a:spLocks noChangeArrowheads="1"/>
            </p:cNvSpPr>
            <p:nvPr/>
          </p:nvSpPr>
          <p:spPr bwMode="auto">
            <a:xfrm>
              <a:off x="1431" y="1457"/>
              <a:ext cx="210" cy="2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37" name="Line 76"/>
            <p:cNvSpPr>
              <a:spLocks noChangeShapeType="1"/>
            </p:cNvSpPr>
            <p:nvPr/>
          </p:nvSpPr>
          <p:spPr bwMode="auto">
            <a:xfrm flipV="1">
              <a:off x="1431" y="1457"/>
              <a:ext cx="1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8" name="Line 77"/>
            <p:cNvSpPr>
              <a:spLocks noChangeShapeType="1"/>
            </p:cNvSpPr>
            <p:nvPr/>
          </p:nvSpPr>
          <p:spPr bwMode="auto">
            <a:xfrm>
              <a:off x="1641" y="1539"/>
              <a:ext cx="0" cy="21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9" name="Freeform 78"/>
            <p:cNvSpPr>
              <a:spLocks/>
            </p:cNvSpPr>
            <p:nvPr/>
          </p:nvSpPr>
          <p:spPr bwMode="auto">
            <a:xfrm>
              <a:off x="1062" y="1348"/>
              <a:ext cx="157" cy="96"/>
            </a:xfrm>
            <a:custGeom>
              <a:avLst/>
              <a:gdLst>
                <a:gd name="T0" fmla="*/ 1 w 360"/>
                <a:gd name="T1" fmla="*/ 0 h 220"/>
                <a:gd name="T2" fmla="*/ 0 w 360"/>
                <a:gd name="T3" fmla="*/ 0 h 220"/>
                <a:gd name="T4" fmla="*/ 0 w 360"/>
                <a:gd name="T5" fmla="*/ 0 h 220"/>
                <a:gd name="T6" fmla="*/ 0 w 360"/>
                <a:gd name="T7" fmla="*/ 0 h 220"/>
                <a:gd name="T8" fmla="*/ 0 w 360"/>
                <a:gd name="T9" fmla="*/ 0 h 220"/>
                <a:gd name="T10" fmla="*/ 0 w 360"/>
                <a:gd name="T11" fmla="*/ 0 h 220"/>
                <a:gd name="T12" fmla="*/ 1 w 360"/>
                <a:gd name="T13" fmla="*/ 0 h 220"/>
                <a:gd name="T14" fmla="*/ 1 w 36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"/>
                <a:gd name="T25" fmla="*/ 0 h 220"/>
                <a:gd name="T26" fmla="*/ 360 w 36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" h="220">
                  <a:moveTo>
                    <a:pt x="360" y="35"/>
                  </a:moveTo>
                  <a:lnTo>
                    <a:pt x="180" y="35"/>
                  </a:lnTo>
                  <a:lnTo>
                    <a:pt x="180" y="0"/>
                  </a:lnTo>
                  <a:lnTo>
                    <a:pt x="0" y="110"/>
                  </a:lnTo>
                  <a:lnTo>
                    <a:pt x="180" y="220"/>
                  </a:lnTo>
                  <a:lnTo>
                    <a:pt x="180" y="180"/>
                  </a:lnTo>
                  <a:lnTo>
                    <a:pt x="360" y="180"/>
                  </a:lnTo>
                  <a:lnTo>
                    <a:pt x="360" y="35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0" name="Freeform 79"/>
            <p:cNvSpPr>
              <a:spLocks/>
            </p:cNvSpPr>
            <p:nvPr/>
          </p:nvSpPr>
          <p:spPr bwMode="auto">
            <a:xfrm>
              <a:off x="1062" y="1348"/>
              <a:ext cx="157" cy="96"/>
            </a:xfrm>
            <a:custGeom>
              <a:avLst/>
              <a:gdLst>
                <a:gd name="T0" fmla="*/ 1 w 360"/>
                <a:gd name="T1" fmla="*/ 0 h 220"/>
                <a:gd name="T2" fmla="*/ 0 w 360"/>
                <a:gd name="T3" fmla="*/ 0 h 220"/>
                <a:gd name="T4" fmla="*/ 0 w 360"/>
                <a:gd name="T5" fmla="*/ 0 h 220"/>
                <a:gd name="T6" fmla="*/ 0 w 360"/>
                <a:gd name="T7" fmla="*/ 0 h 220"/>
                <a:gd name="T8" fmla="*/ 0 w 360"/>
                <a:gd name="T9" fmla="*/ 0 h 220"/>
                <a:gd name="T10" fmla="*/ 0 w 360"/>
                <a:gd name="T11" fmla="*/ 0 h 220"/>
                <a:gd name="T12" fmla="*/ 1 w 360"/>
                <a:gd name="T13" fmla="*/ 0 h 220"/>
                <a:gd name="T14" fmla="*/ 1 w 36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"/>
                <a:gd name="T25" fmla="*/ 0 h 220"/>
                <a:gd name="T26" fmla="*/ 360 w 36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" h="220">
                  <a:moveTo>
                    <a:pt x="360" y="35"/>
                  </a:moveTo>
                  <a:lnTo>
                    <a:pt x="180" y="35"/>
                  </a:lnTo>
                  <a:lnTo>
                    <a:pt x="180" y="0"/>
                  </a:lnTo>
                  <a:lnTo>
                    <a:pt x="0" y="110"/>
                  </a:lnTo>
                  <a:lnTo>
                    <a:pt x="180" y="220"/>
                  </a:lnTo>
                  <a:lnTo>
                    <a:pt x="180" y="180"/>
                  </a:lnTo>
                  <a:lnTo>
                    <a:pt x="360" y="180"/>
                  </a:lnTo>
                  <a:lnTo>
                    <a:pt x="360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1" name="Freeform 80"/>
            <p:cNvSpPr>
              <a:spLocks/>
            </p:cNvSpPr>
            <p:nvPr/>
          </p:nvSpPr>
          <p:spPr bwMode="auto">
            <a:xfrm>
              <a:off x="931" y="1705"/>
              <a:ext cx="127" cy="109"/>
            </a:xfrm>
            <a:custGeom>
              <a:avLst/>
              <a:gdLst>
                <a:gd name="T0" fmla="*/ 1 w 290"/>
                <a:gd name="T1" fmla="*/ 0 h 250"/>
                <a:gd name="T2" fmla="*/ 0 w 290"/>
                <a:gd name="T3" fmla="*/ 0 h 250"/>
                <a:gd name="T4" fmla="*/ 0 w 290"/>
                <a:gd name="T5" fmla="*/ 0 h 250"/>
                <a:gd name="T6" fmla="*/ 0 w 290"/>
                <a:gd name="T7" fmla="*/ 1 h 250"/>
                <a:gd name="T8" fmla="*/ 0 w 290"/>
                <a:gd name="T9" fmla="*/ 0 h 250"/>
                <a:gd name="T10" fmla="*/ 0 w 290"/>
                <a:gd name="T11" fmla="*/ 0 h 250"/>
                <a:gd name="T12" fmla="*/ 1 w 290"/>
                <a:gd name="T13" fmla="*/ 0 h 250"/>
                <a:gd name="T14" fmla="*/ 1 w 290"/>
                <a:gd name="T15" fmla="*/ 0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0"/>
                <a:gd name="T25" fmla="*/ 0 h 250"/>
                <a:gd name="T26" fmla="*/ 290 w 290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0" h="250">
                  <a:moveTo>
                    <a:pt x="260" y="0"/>
                  </a:moveTo>
                  <a:lnTo>
                    <a:pt x="120" y="115"/>
                  </a:lnTo>
                  <a:lnTo>
                    <a:pt x="90" y="80"/>
                  </a:lnTo>
                  <a:lnTo>
                    <a:pt x="0" y="250"/>
                  </a:lnTo>
                  <a:lnTo>
                    <a:pt x="180" y="190"/>
                  </a:lnTo>
                  <a:lnTo>
                    <a:pt x="150" y="150"/>
                  </a:lnTo>
                  <a:lnTo>
                    <a:pt x="290" y="35"/>
                  </a:lnTo>
                  <a:lnTo>
                    <a:pt x="2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2" name="Freeform 81"/>
            <p:cNvSpPr>
              <a:spLocks/>
            </p:cNvSpPr>
            <p:nvPr/>
          </p:nvSpPr>
          <p:spPr bwMode="auto">
            <a:xfrm>
              <a:off x="1280" y="1258"/>
              <a:ext cx="371" cy="231"/>
            </a:xfrm>
            <a:custGeom>
              <a:avLst/>
              <a:gdLst>
                <a:gd name="T0" fmla="*/ 0 w 851"/>
                <a:gd name="T1" fmla="*/ 0 h 529"/>
                <a:gd name="T2" fmla="*/ 0 w 851"/>
                <a:gd name="T3" fmla="*/ 0 h 529"/>
                <a:gd name="T4" fmla="*/ 3 w 851"/>
                <a:gd name="T5" fmla="*/ 0 h 529"/>
                <a:gd name="T6" fmla="*/ 3 w 851"/>
                <a:gd name="T7" fmla="*/ 1 h 5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1"/>
                <a:gd name="T13" fmla="*/ 0 h 529"/>
                <a:gd name="T14" fmla="*/ 851 w 851"/>
                <a:gd name="T15" fmla="*/ 529 h 5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1" h="529">
                  <a:moveTo>
                    <a:pt x="0" y="70"/>
                  </a:moveTo>
                  <a:lnTo>
                    <a:pt x="0" y="0"/>
                  </a:lnTo>
                  <a:lnTo>
                    <a:pt x="851" y="0"/>
                  </a:lnTo>
                  <a:lnTo>
                    <a:pt x="851" y="5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3" name="Freeform 82"/>
            <p:cNvSpPr>
              <a:spLocks/>
            </p:cNvSpPr>
            <p:nvPr/>
          </p:nvSpPr>
          <p:spPr bwMode="auto">
            <a:xfrm>
              <a:off x="1759" y="1836"/>
              <a:ext cx="33" cy="52"/>
            </a:xfrm>
            <a:custGeom>
              <a:avLst/>
              <a:gdLst>
                <a:gd name="T0" fmla="*/ 0 w 75"/>
                <a:gd name="T1" fmla="*/ 0 h 119"/>
                <a:gd name="T2" fmla="*/ 0 w 75"/>
                <a:gd name="T3" fmla="*/ 0 h 119"/>
                <a:gd name="T4" fmla="*/ 0 w 75"/>
                <a:gd name="T5" fmla="*/ 0 h 119"/>
                <a:gd name="T6" fmla="*/ 0 w 75"/>
                <a:gd name="T7" fmla="*/ 0 h 119"/>
                <a:gd name="T8" fmla="*/ 0 w 75"/>
                <a:gd name="T9" fmla="*/ 0 h 119"/>
                <a:gd name="T10" fmla="*/ 0 w 75"/>
                <a:gd name="T11" fmla="*/ 0 h 119"/>
                <a:gd name="T12" fmla="*/ 0 w 75"/>
                <a:gd name="T13" fmla="*/ 0 h 119"/>
                <a:gd name="T14" fmla="*/ 0 w 75"/>
                <a:gd name="T15" fmla="*/ 0 h 119"/>
                <a:gd name="T16" fmla="*/ 0 w 75"/>
                <a:gd name="T17" fmla="*/ 0 h 119"/>
                <a:gd name="T18" fmla="*/ 0 w 75"/>
                <a:gd name="T19" fmla="*/ 0 h 119"/>
                <a:gd name="T20" fmla="*/ 0 w 75"/>
                <a:gd name="T21" fmla="*/ 0 h 119"/>
                <a:gd name="T22" fmla="*/ 0 w 75"/>
                <a:gd name="T23" fmla="*/ 0 h 119"/>
                <a:gd name="T24" fmla="*/ 0 w 75"/>
                <a:gd name="T25" fmla="*/ 0 h 119"/>
                <a:gd name="T26" fmla="*/ 0 w 75"/>
                <a:gd name="T27" fmla="*/ 0 h 119"/>
                <a:gd name="T28" fmla="*/ 0 w 75"/>
                <a:gd name="T29" fmla="*/ 0 h 119"/>
                <a:gd name="T30" fmla="*/ 0 w 75"/>
                <a:gd name="T31" fmla="*/ 0 h 119"/>
                <a:gd name="T32" fmla="*/ 0 w 75"/>
                <a:gd name="T33" fmla="*/ 0 h 119"/>
                <a:gd name="T34" fmla="*/ 0 w 75"/>
                <a:gd name="T35" fmla="*/ 0 h 119"/>
                <a:gd name="T36" fmla="*/ 0 w 75"/>
                <a:gd name="T37" fmla="*/ 0 h 119"/>
                <a:gd name="T38" fmla="*/ 0 w 75"/>
                <a:gd name="T39" fmla="*/ 0 h 119"/>
                <a:gd name="T40" fmla="*/ 0 w 75"/>
                <a:gd name="T41" fmla="*/ 0 h 119"/>
                <a:gd name="T42" fmla="*/ 0 w 75"/>
                <a:gd name="T43" fmla="*/ 0 h 119"/>
                <a:gd name="T44" fmla="*/ 0 w 75"/>
                <a:gd name="T45" fmla="*/ 0 h 119"/>
                <a:gd name="T46" fmla="*/ 0 w 75"/>
                <a:gd name="T47" fmla="*/ 0 h 119"/>
                <a:gd name="T48" fmla="*/ 0 w 75"/>
                <a:gd name="T49" fmla="*/ 0 h 119"/>
                <a:gd name="T50" fmla="*/ 0 w 75"/>
                <a:gd name="T51" fmla="*/ 0 h 119"/>
                <a:gd name="T52" fmla="*/ 0 w 75"/>
                <a:gd name="T53" fmla="*/ 0 h 119"/>
                <a:gd name="T54" fmla="*/ 0 w 75"/>
                <a:gd name="T55" fmla="*/ 0 h 119"/>
                <a:gd name="T56" fmla="*/ 0 w 75"/>
                <a:gd name="T57" fmla="*/ 0 h 119"/>
                <a:gd name="T58" fmla="*/ 0 w 75"/>
                <a:gd name="T59" fmla="*/ 0 h 119"/>
                <a:gd name="T60" fmla="*/ 0 w 75"/>
                <a:gd name="T61" fmla="*/ 0 h 119"/>
                <a:gd name="T62" fmla="*/ 0 w 75"/>
                <a:gd name="T63" fmla="*/ 0 h 119"/>
                <a:gd name="T64" fmla="*/ 0 w 75"/>
                <a:gd name="T65" fmla="*/ 0 h 119"/>
                <a:gd name="T66" fmla="*/ 0 w 75"/>
                <a:gd name="T67" fmla="*/ 0 h 119"/>
                <a:gd name="T68" fmla="*/ 0 w 75"/>
                <a:gd name="T69" fmla="*/ 0 h 119"/>
                <a:gd name="T70" fmla="*/ 0 w 75"/>
                <a:gd name="T71" fmla="*/ 0 h 119"/>
                <a:gd name="T72" fmla="*/ 0 w 75"/>
                <a:gd name="T73" fmla="*/ 0 h 119"/>
                <a:gd name="T74" fmla="*/ 0 w 75"/>
                <a:gd name="T75" fmla="*/ 0 h 119"/>
                <a:gd name="T76" fmla="*/ 0 w 75"/>
                <a:gd name="T77" fmla="*/ 0 h 119"/>
                <a:gd name="T78" fmla="*/ 0 w 75"/>
                <a:gd name="T79" fmla="*/ 0 h 119"/>
                <a:gd name="T80" fmla="*/ 0 w 75"/>
                <a:gd name="T81" fmla="*/ 0 h 119"/>
                <a:gd name="T82" fmla="*/ 0 w 75"/>
                <a:gd name="T83" fmla="*/ 0 h 119"/>
                <a:gd name="T84" fmla="*/ 0 w 75"/>
                <a:gd name="T85" fmla="*/ 0 h 119"/>
                <a:gd name="T86" fmla="*/ 0 w 75"/>
                <a:gd name="T87" fmla="*/ 0 h 119"/>
                <a:gd name="T88" fmla="*/ 0 w 75"/>
                <a:gd name="T89" fmla="*/ 0 h 119"/>
                <a:gd name="T90" fmla="*/ 0 w 75"/>
                <a:gd name="T91" fmla="*/ 0 h 119"/>
                <a:gd name="T92" fmla="*/ 0 w 75"/>
                <a:gd name="T93" fmla="*/ 0 h 119"/>
                <a:gd name="T94" fmla="*/ 0 w 75"/>
                <a:gd name="T95" fmla="*/ 0 h 119"/>
                <a:gd name="T96" fmla="*/ 0 w 75"/>
                <a:gd name="T97" fmla="*/ 0 h 119"/>
                <a:gd name="T98" fmla="*/ 0 w 75"/>
                <a:gd name="T99" fmla="*/ 0 h 119"/>
                <a:gd name="T100" fmla="*/ 0 w 75"/>
                <a:gd name="T101" fmla="*/ 0 h 119"/>
                <a:gd name="T102" fmla="*/ 0 w 75"/>
                <a:gd name="T103" fmla="*/ 0 h 119"/>
                <a:gd name="T104" fmla="*/ 0 w 75"/>
                <a:gd name="T105" fmla="*/ 0 h 119"/>
                <a:gd name="T106" fmla="*/ 0 w 75"/>
                <a:gd name="T107" fmla="*/ 0 h 119"/>
                <a:gd name="T108" fmla="*/ 0 w 75"/>
                <a:gd name="T109" fmla="*/ 0 h 119"/>
                <a:gd name="T110" fmla="*/ 0 w 75"/>
                <a:gd name="T111" fmla="*/ 0 h 119"/>
                <a:gd name="T112" fmla="*/ 0 w 75"/>
                <a:gd name="T113" fmla="*/ 0 h 119"/>
                <a:gd name="T114" fmla="*/ 0 w 75"/>
                <a:gd name="T115" fmla="*/ 0 h 1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"/>
                <a:gd name="T175" fmla="*/ 0 h 119"/>
                <a:gd name="T176" fmla="*/ 75 w 75"/>
                <a:gd name="T177" fmla="*/ 119 h 1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" h="119">
                  <a:moveTo>
                    <a:pt x="0" y="84"/>
                  </a:moveTo>
                  <a:lnTo>
                    <a:pt x="15" y="84"/>
                  </a:lnTo>
                  <a:lnTo>
                    <a:pt x="15" y="94"/>
                  </a:lnTo>
                  <a:lnTo>
                    <a:pt x="20" y="99"/>
                  </a:lnTo>
                  <a:lnTo>
                    <a:pt x="25" y="104"/>
                  </a:lnTo>
                  <a:lnTo>
                    <a:pt x="35" y="104"/>
                  </a:lnTo>
                  <a:lnTo>
                    <a:pt x="45" y="104"/>
                  </a:lnTo>
                  <a:lnTo>
                    <a:pt x="50" y="99"/>
                  </a:lnTo>
                  <a:lnTo>
                    <a:pt x="55" y="89"/>
                  </a:lnTo>
                  <a:lnTo>
                    <a:pt x="60" y="84"/>
                  </a:lnTo>
                  <a:lnTo>
                    <a:pt x="55" y="74"/>
                  </a:lnTo>
                  <a:lnTo>
                    <a:pt x="50" y="64"/>
                  </a:lnTo>
                  <a:lnTo>
                    <a:pt x="45" y="59"/>
                  </a:lnTo>
                  <a:lnTo>
                    <a:pt x="35" y="59"/>
                  </a:lnTo>
                  <a:lnTo>
                    <a:pt x="30" y="59"/>
                  </a:lnTo>
                  <a:lnTo>
                    <a:pt x="25" y="59"/>
                  </a:lnTo>
                  <a:lnTo>
                    <a:pt x="30" y="50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5" y="30"/>
                  </a:lnTo>
                  <a:lnTo>
                    <a:pt x="50" y="25"/>
                  </a:lnTo>
                  <a:lnTo>
                    <a:pt x="50" y="2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5" y="25"/>
                  </a:lnTo>
                  <a:lnTo>
                    <a:pt x="15" y="35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35" y="0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60" y="10"/>
                  </a:lnTo>
                  <a:lnTo>
                    <a:pt x="65" y="15"/>
                  </a:lnTo>
                  <a:lnTo>
                    <a:pt x="65" y="25"/>
                  </a:lnTo>
                  <a:lnTo>
                    <a:pt x="70" y="30"/>
                  </a:lnTo>
                  <a:lnTo>
                    <a:pt x="65" y="40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70" y="64"/>
                  </a:lnTo>
                  <a:lnTo>
                    <a:pt x="70" y="74"/>
                  </a:lnTo>
                  <a:lnTo>
                    <a:pt x="75" y="84"/>
                  </a:lnTo>
                  <a:lnTo>
                    <a:pt x="70" y="94"/>
                  </a:lnTo>
                  <a:lnTo>
                    <a:pt x="65" y="109"/>
                  </a:lnTo>
                  <a:lnTo>
                    <a:pt x="50" y="114"/>
                  </a:lnTo>
                  <a:lnTo>
                    <a:pt x="35" y="119"/>
                  </a:lnTo>
                  <a:lnTo>
                    <a:pt x="20" y="114"/>
                  </a:lnTo>
                  <a:lnTo>
                    <a:pt x="10" y="109"/>
                  </a:lnTo>
                  <a:lnTo>
                    <a:pt x="0" y="9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4" name="Freeform 83"/>
            <p:cNvSpPr>
              <a:spLocks noEditPoints="1"/>
            </p:cNvSpPr>
            <p:nvPr/>
          </p:nvSpPr>
          <p:spPr bwMode="auto">
            <a:xfrm>
              <a:off x="1058" y="1212"/>
              <a:ext cx="35" cy="48"/>
            </a:xfrm>
            <a:custGeom>
              <a:avLst/>
              <a:gdLst>
                <a:gd name="T0" fmla="*/ 0 w 80"/>
                <a:gd name="T1" fmla="*/ 0 h 110"/>
                <a:gd name="T2" fmla="*/ 0 w 80"/>
                <a:gd name="T3" fmla="*/ 0 h 110"/>
                <a:gd name="T4" fmla="*/ 0 w 80"/>
                <a:gd name="T5" fmla="*/ 0 h 110"/>
                <a:gd name="T6" fmla="*/ 0 w 80"/>
                <a:gd name="T7" fmla="*/ 0 h 110"/>
                <a:gd name="T8" fmla="*/ 0 w 80"/>
                <a:gd name="T9" fmla="*/ 0 h 110"/>
                <a:gd name="T10" fmla="*/ 0 w 80"/>
                <a:gd name="T11" fmla="*/ 0 h 110"/>
                <a:gd name="T12" fmla="*/ 0 w 80"/>
                <a:gd name="T13" fmla="*/ 0 h 110"/>
                <a:gd name="T14" fmla="*/ 0 w 80"/>
                <a:gd name="T15" fmla="*/ 0 h 110"/>
                <a:gd name="T16" fmla="*/ 0 w 80"/>
                <a:gd name="T17" fmla="*/ 0 h 110"/>
                <a:gd name="T18" fmla="*/ 0 w 80"/>
                <a:gd name="T19" fmla="*/ 0 h 110"/>
                <a:gd name="T20" fmla="*/ 0 w 80"/>
                <a:gd name="T21" fmla="*/ 0 h 110"/>
                <a:gd name="T22" fmla="*/ 0 w 80"/>
                <a:gd name="T23" fmla="*/ 0 h 110"/>
                <a:gd name="T24" fmla="*/ 0 w 80"/>
                <a:gd name="T25" fmla="*/ 0 h 110"/>
                <a:gd name="T26" fmla="*/ 0 w 80"/>
                <a:gd name="T27" fmla="*/ 0 h 110"/>
                <a:gd name="T28" fmla="*/ 0 w 80"/>
                <a:gd name="T29" fmla="*/ 0 h 110"/>
                <a:gd name="T30" fmla="*/ 0 w 80"/>
                <a:gd name="T31" fmla="*/ 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110"/>
                <a:gd name="T50" fmla="*/ 80 w 80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110">
                  <a:moveTo>
                    <a:pt x="50" y="110"/>
                  </a:moveTo>
                  <a:lnTo>
                    <a:pt x="50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65" y="70"/>
                  </a:lnTo>
                  <a:lnTo>
                    <a:pt x="80" y="70"/>
                  </a:lnTo>
                  <a:lnTo>
                    <a:pt x="80" y="85"/>
                  </a:lnTo>
                  <a:lnTo>
                    <a:pt x="65" y="85"/>
                  </a:lnTo>
                  <a:lnTo>
                    <a:pt x="65" y="110"/>
                  </a:lnTo>
                  <a:lnTo>
                    <a:pt x="50" y="110"/>
                  </a:lnTo>
                  <a:close/>
                  <a:moveTo>
                    <a:pt x="50" y="70"/>
                  </a:moveTo>
                  <a:lnTo>
                    <a:pt x="50" y="20"/>
                  </a:lnTo>
                  <a:lnTo>
                    <a:pt x="15" y="70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5" name="Freeform 84"/>
            <p:cNvSpPr>
              <a:spLocks noEditPoints="1"/>
            </p:cNvSpPr>
            <p:nvPr/>
          </p:nvSpPr>
          <p:spPr bwMode="auto">
            <a:xfrm>
              <a:off x="1578" y="1294"/>
              <a:ext cx="33" cy="50"/>
            </a:xfrm>
            <a:custGeom>
              <a:avLst/>
              <a:gdLst>
                <a:gd name="T0" fmla="*/ 0 w 75"/>
                <a:gd name="T1" fmla="*/ 0 h 115"/>
                <a:gd name="T2" fmla="*/ 0 w 75"/>
                <a:gd name="T3" fmla="*/ 0 h 115"/>
                <a:gd name="T4" fmla="*/ 0 w 75"/>
                <a:gd name="T5" fmla="*/ 0 h 115"/>
                <a:gd name="T6" fmla="*/ 0 w 75"/>
                <a:gd name="T7" fmla="*/ 0 h 115"/>
                <a:gd name="T8" fmla="*/ 0 w 75"/>
                <a:gd name="T9" fmla="*/ 0 h 115"/>
                <a:gd name="T10" fmla="*/ 0 w 75"/>
                <a:gd name="T11" fmla="*/ 0 h 115"/>
                <a:gd name="T12" fmla="*/ 0 w 75"/>
                <a:gd name="T13" fmla="*/ 0 h 115"/>
                <a:gd name="T14" fmla="*/ 0 w 75"/>
                <a:gd name="T15" fmla="*/ 0 h 115"/>
                <a:gd name="T16" fmla="*/ 0 w 75"/>
                <a:gd name="T17" fmla="*/ 0 h 115"/>
                <a:gd name="T18" fmla="*/ 0 w 75"/>
                <a:gd name="T19" fmla="*/ 0 h 115"/>
                <a:gd name="T20" fmla="*/ 0 w 75"/>
                <a:gd name="T21" fmla="*/ 0 h 115"/>
                <a:gd name="T22" fmla="*/ 0 w 75"/>
                <a:gd name="T23" fmla="*/ 0 h 115"/>
                <a:gd name="T24" fmla="*/ 0 w 75"/>
                <a:gd name="T25" fmla="*/ 0 h 115"/>
                <a:gd name="T26" fmla="*/ 0 w 75"/>
                <a:gd name="T27" fmla="*/ 0 h 115"/>
                <a:gd name="T28" fmla="*/ 0 w 75"/>
                <a:gd name="T29" fmla="*/ 0 h 115"/>
                <a:gd name="T30" fmla="*/ 0 w 75"/>
                <a:gd name="T31" fmla="*/ 0 h 115"/>
                <a:gd name="T32" fmla="*/ 0 w 75"/>
                <a:gd name="T33" fmla="*/ 0 h 115"/>
                <a:gd name="T34" fmla="*/ 0 w 75"/>
                <a:gd name="T35" fmla="*/ 0 h 115"/>
                <a:gd name="T36" fmla="*/ 0 w 75"/>
                <a:gd name="T37" fmla="*/ 0 h 115"/>
                <a:gd name="T38" fmla="*/ 0 w 75"/>
                <a:gd name="T39" fmla="*/ 0 h 115"/>
                <a:gd name="T40" fmla="*/ 0 w 75"/>
                <a:gd name="T41" fmla="*/ 0 h 115"/>
                <a:gd name="T42" fmla="*/ 0 w 75"/>
                <a:gd name="T43" fmla="*/ 0 h 115"/>
                <a:gd name="T44" fmla="*/ 0 w 75"/>
                <a:gd name="T45" fmla="*/ 0 h 115"/>
                <a:gd name="T46" fmla="*/ 0 w 75"/>
                <a:gd name="T47" fmla="*/ 0 h 115"/>
                <a:gd name="T48" fmla="*/ 0 w 75"/>
                <a:gd name="T49" fmla="*/ 0 h 115"/>
                <a:gd name="T50" fmla="*/ 0 w 75"/>
                <a:gd name="T51" fmla="*/ 0 h 115"/>
                <a:gd name="T52" fmla="*/ 0 w 75"/>
                <a:gd name="T53" fmla="*/ 0 h 115"/>
                <a:gd name="T54" fmla="*/ 0 w 75"/>
                <a:gd name="T55" fmla="*/ 0 h 115"/>
                <a:gd name="T56" fmla="*/ 0 w 75"/>
                <a:gd name="T57" fmla="*/ 0 h 115"/>
                <a:gd name="T58" fmla="*/ 0 w 75"/>
                <a:gd name="T59" fmla="*/ 0 h 115"/>
                <a:gd name="T60" fmla="*/ 0 w 75"/>
                <a:gd name="T61" fmla="*/ 0 h 115"/>
                <a:gd name="T62" fmla="*/ 0 w 75"/>
                <a:gd name="T63" fmla="*/ 0 h 115"/>
                <a:gd name="T64" fmla="*/ 0 w 75"/>
                <a:gd name="T65" fmla="*/ 0 h 115"/>
                <a:gd name="T66" fmla="*/ 0 w 75"/>
                <a:gd name="T67" fmla="*/ 0 h 115"/>
                <a:gd name="T68" fmla="*/ 0 w 75"/>
                <a:gd name="T69" fmla="*/ 0 h 115"/>
                <a:gd name="T70" fmla="*/ 0 w 75"/>
                <a:gd name="T71" fmla="*/ 0 h 115"/>
                <a:gd name="T72" fmla="*/ 0 w 75"/>
                <a:gd name="T73" fmla="*/ 0 h 115"/>
                <a:gd name="T74" fmla="*/ 0 w 75"/>
                <a:gd name="T75" fmla="*/ 0 h 115"/>
                <a:gd name="T76" fmla="*/ 0 w 75"/>
                <a:gd name="T77" fmla="*/ 0 h 115"/>
                <a:gd name="T78" fmla="*/ 0 w 75"/>
                <a:gd name="T79" fmla="*/ 0 h 115"/>
                <a:gd name="T80" fmla="*/ 0 w 75"/>
                <a:gd name="T81" fmla="*/ 0 h 115"/>
                <a:gd name="T82" fmla="*/ 0 w 75"/>
                <a:gd name="T83" fmla="*/ 0 h 115"/>
                <a:gd name="T84" fmla="*/ 0 w 75"/>
                <a:gd name="T85" fmla="*/ 0 h 115"/>
                <a:gd name="T86" fmla="*/ 0 w 75"/>
                <a:gd name="T87" fmla="*/ 0 h 115"/>
                <a:gd name="T88" fmla="*/ 0 w 75"/>
                <a:gd name="T89" fmla="*/ 0 h 115"/>
                <a:gd name="T90" fmla="*/ 0 w 75"/>
                <a:gd name="T91" fmla="*/ 0 h 115"/>
                <a:gd name="T92" fmla="*/ 0 w 75"/>
                <a:gd name="T93" fmla="*/ 0 h 115"/>
                <a:gd name="T94" fmla="*/ 0 w 75"/>
                <a:gd name="T95" fmla="*/ 0 h 115"/>
                <a:gd name="T96" fmla="*/ 0 w 75"/>
                <a:gd name="T97" fmla="*/ 0 h 115"/>
                <a:gd name="T98" fmla="*/ 0 w 75"/>
                <a:gd name="T99" fmla="*/ 0 h 115"/>
                <a:gd name="T100" fmla="*/ 0 w 75"/>
                <a:gd name="T101" fmla="*/ 0 h 115"/>
                <a:gd name="T102" fmla="*/ 0 w 75"/>
                <a:gd name="T103" fmla="*/ 0 h 115"/>
                <a:gd name="T104" fmla="*/ 0 w 75"/>
                <a:gd name="T105" fmla="*/ 0 h 115"/>
                <a:gd name="T106" fmla="*/ 0 w 75"/>
                <a:gd name="T107" fmla="*/ 0 h 115"/>
                <a:gd name="T108" fmla="*/ 0 w 75"/>
                <a:gd name="T109" fmla="*/ 0 h 115"/>
                <a:gd name="T110" fmla="*/ 0 w 75"/>
                <a:gd name="T111" fmla="*/ 0 h 115"/>
                <a:gd name="T112" fmla="*/ 0 w 75"/>
                <a:gd name="T113" fmla="*/ 0 h 115"/>
                <a:gd name="T114" fmla="*/ 0 w 75"/>
                <a:gd name="T115" fmla="*/ 0 h 115"/>
                <a:gd name="T116" fmla="*/ 0 w 75"/>
                <a:gd name="T117" fmla="*/ 0 h 115"/>
                <a:gd name="T118" fmla="*/ 0 w 75"/>
                <a:gd name="T119" fmla="*/ 0 h 1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"/>
                <a:gd name="T181" fmla="*/ 0 h 115"/>
                <a:gd name="T182" fmla="*/ 75 w 75"/>
                <a:gd name="T183" fmla="*/ 115 h 1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" h="115">
                  <a:moveTo>
                    <a:pt x="75" y="30"/>
                  </a:moveTo>
                  <a:lnTo>
                    <a:pt x="60" y="30"/>
                  </a:lnTo>
                  <a:lnTo>
                    <a:pt x="60" y="25"/>
                  </a:lnTo>
                  <a:lnTo>
                    <a:pt x="55" y="20"/>
                  </a:lnTo>
                  <a:lnTo>
                    <a:pt x="50" y="15"/>
                  </a:lnTo>
                  <a:lnTo>
                    <a:pt x="40" y="10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25" y="20"/>
                  </a:lnTo>
                  <a:lnTo>
                    <a:pt x="20" y="30"/>
                  </a:lnTo>
                  <a:lnTo>
                    <a:pt x="15" y="40"/>
                  </a:lnTo>
                  <a:lnTo>
                    <a:pt x="15" y="55"/>
                  </a:lnTo>
                  <a:lnTo>
                    <a:pt x="20" y="50"/>
                  </a:lnTo>
                  <a:lnTo>
                    <a:pt x="30" y="45"/>
                  </a:lnTo>
                  <a:lnTo>
                    <a:pt x="35" y="40"/>
                  </a:lnTo>
                  <a:lnTo>
                    <a:pt x="45" y="40"/>
                  </a:lnTo>
                  <a:lnTo>
                    <a:pt x="55" y="45"/>
                  </a:lnTo>
                  <a:lnTo>
                    <a:pt x="65" y="50"/>
                  </a:lnTo>
                  <a:lnTo>
                    <a:pt x="75" y="65"/>
                  </a:lnTo>
                  <a:lnTo>
                    <a:pt x="75" y="80"/>
                  </a:lnTo>
                  <a:lnTo>
                    <a:pt x="75" y="90"/>
                  </a:lnTo>
                  <a:lnTo>
                    <a:pt x="70" y="100"/>
                  </a:lnTo>
                  <a:lnTo>
                    <a:pt x="65" y="105"/>
                  </a:lnTo>
                  <a:lnTo>
                    <a:pt x="60" y="110"/>
                  </a:lnTo>
                  <a:lnTo>
                    <a:pt x="50" y="115"/>
                  </a:lnTo>
                  <a:lnTo>
                    <a:pt x="40" y="115"/>
                  </a:lnTo>
                  <a:lnTo>
                    <a:pt x="25" y="115"/>
                  </a:lnTo>
                  <a:lnTo>
                    <a:pt x="15" y="105"/>
                  </a:lnTo>
                  <a:lnTo>
                    <a:pt x="5" y="95"/>
                  </a:lnTo>
                  <a:lnTo>
                    <a:pt x="5" y="80"/>
                  </a:lnTo>
                  <a:lnTo>
                    <a:pt x="0" y="60"/>
                  </a:lnTo>
                  <a:lnTo>
                    <a:pt x="5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5" y="10"/>
                  </a:lnTo>
                  <a:lnTo>
                    <a:pt x="70" y="15"/>
                  </a:lnTo>
                  <a:lnTo>
                    <a:pt x="75" y="30"/>
                  </a:lnTo>
                  <a:close/>
                  <a:moveTo>
                    <a:pt x="20" y="80"/>
                  </a:moveTo>
                  <a:lnTo>
                    <a:pt x="20" y="85"/>
                  </a:lnTo>
                  <a:lnTo>
                    <a:pt x="20" y="90"/>
                  </a:lnTo>
                  <a:lnTo>
                    <a:pt x="25" y="100"/>
                  </a:lnTo>
                  <a:lnTo>
                    <a:pt x="30" y="100"/>
                  </a:lnTo>
                  <a:lnTo>
                    <a:pt x="35" y="105"/>
                  </a:lnTo>
                  <a:lnTo>
                    <a:pt x="40" y="105"/>
                  </a:lnTo>
                  <a:lnTo>
                    <a:pt x="50" y="105"/>
                  </a:lnTo>
                  <a:lnTo>
                    <a:pt x="55" y="100"/>
                  </a:lnTo>
                  <a:lnTo>
                    <a:pt x="60" y="90"/>
                  </a:lnTo>
                  <a:lnTo>
                    <a:pt x="65" y="80"/>
                  </a:lnTo>
                  <a:lnTo>
                    <a:pt x="60" y="70"/>
                  </a:lnTo>
                  <a:lnTo>
                    <a:pt x="55" y="60"/>
                  </a:lnTo>
                  <a:lnTo>
                    <a:pt x="50" y="55"/>
                  </a:lnTo>
                  <a:lnTo>
                    <a:pt x="40" y="55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20" y="7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6" name="Freeform 85"/>
            <p:cNvSpPr>
              <a:spLocks/>
            </p:cNvSpPr>
            <p:nvPr/>
          </p:nvSpPr>
          <p:spPr bwMode="auto">
            <a:xfrm>
              <a:off x="852" y="3022"/>
              <a:ext cx="33" cy="50"/>
            </a:xfrm>
            <a:custGeom>
              <a:avLst/>
              <a:gdLst>
                <a:gd name="T0" fmla="*/ 0 w 75"/>
                <a:gd name="T1" fmla="*/ 0 h 115"/>
                <a:gd name="T2" fmla="*/ 0 w 75"/>
                <a:gd name="T3" fmla="*/ 0 h 115"/>
                <a:gd name="T4" fmla="*/ 0 w 75"/>
                <a:gd name="T5" fmla="*/ 0 h 115"/>
                <a:gd name="T6" fmla="*/ 0 w 75"/>
                <a:gd name="T7" fmla="*/ 0 h 115"/>
                <a:gd name="T8" fmla="*/ 0 w 75"/>
                <a:gd name="T9" fmla="*/ 0 h 115"/>
                <a:gd name="T10" fmla="*/ 0 w 75"/>
                <a:gd name="T11" fmla="*/ 0 h 115"/>
                <a:gd name="T12" fmla="*/ 0 w 75"/>
                <a:gd name="T13" fmla="*/ 0 h 115"/>
                <a:gd name="T14" fmla="*/ 0 w 75"/>
                <a:gd name="T15" fmla="*/ 0 h 115"/>
                <a:gd name="T16" fmla="*/ 0 w 75"/>
                <a:gd name="T17" fmla="*/ 0 h 115"/>
                <a:gd name="T18" fmla="*/ 0 w 75"/>
                <a:gd name="T19" fmla="*/ 0 h 115"/>
                <a:gd name="T20" fmla="*/ 0 w 75"/>
                <a:gd name="T21" fmla="*/ 0 h 115"/>
                <a:gd name="T22" fmla="*/ 0 w 75"/>
                <a:gd name="T23" fmla="*/ 0 h 115"/>
                <a:gd name="T24" fmla="*/ 0 w 75"/>
                <a:gd name="T25" fmla="*/ 0 h 115"/>
                <a:gd name="T26" fmla="*/ 0 w 75"/>
                <a:gd name="T27" fmla="*/ 0 h 115"/>
                <a:gd name="T28" fmla="*/ 0 w 75"/>
                <a:gd name="T29" fmla="*/ 0 h 115"/>
                <a:gd name="T30" fmla="*/ 0 w 75"/>
                <a:gd name="T31" fmla="*/ 0 h 115"/>
                <a:gd name="T32" fmla="*/ 0 w 75"/>
                <a:gd name="T33" fmla="*/ 0 h 115"/>
                <a:gd name="T34" fmla="*/ 0 w 75"/>
                <a:gd name="T35" fmla="*/ 0 h 115"/>
                <a:gd name="T36" fmla="*/ 0 w 75"/>
                <a:gd name="T37" fmla="*/ 0 h 115"/>
                <a:gd name="T38" fmla="*/ 0 w 75"/>
                <a:gd name="T39" fmla="*/ 0 h 115"/>
                <a:gd name="T40" fmla="*/ 0 w 75"/>
                <a:gd name="T41" fmla="*/ 0 h 115"/>
                <a:gd name="T42" fmla="*/ 0 w 75"/>
                <a:gd name="T43" fmla="*/ 0 h 115"/>
                <a:gd name="T44" fmla="*/ 0 w 75"/>
                <a:gd name="T45" fmla="*/ 0 h 115"/>
                <a:gd name="T46" fmla="*/ 0 w 75"/>
                <a:gd name="T47" fmla="*/ 0 h 115"/>
                <a:gd name="T48" fmla="*/ 0 w 75"/>
                <a:gd name="T49" fmla="*/ 0 h 115"/>
                <a:gd name="T50" fmla="*/ 0 w 75"/>
                <a:gd name="T51" fmla="*/ 0 h 115"/>
                <a:gd name="T52" fmla="*/ 0 w 75"/>
                <a:gd name="T53" fmla="*/ 0 h 115"/>
                <a:gd name="T54" fmla="*/ 0 w 75"/>
                <a:gd name="T55" fmla="*/ 0 h 115"/>
                <a:gd name="T56" fmla="*/ 0 w 75"/>
                <a:gd name="T57" fmla="*/ 0 h 115"/>
                <a:gd name="T58" fmla="*/ 0 w 75"/>
                <a:gd name="T59" fmla="*/ 0 h 115"/>
                <a:gd name="T60" fmla="*/ 0 w 75"/>
                <a:gd name="T61" fmla="*/ 0 h 115"/>
                <a:gd name="T62" fmla="*/ 0 w 75"/>
                <a:gd name="T63" fmla="*/ 0 h 115"/>
                <a:gd name="T64" fmla="*/ 0 w 75"/>
                <a:gd name="T65" fmla="*/ 0 h 115"/>
                <a:gd name="T66" fmla="*/ 0 w 75"/>
                <a:gd name="T67" fmla="*/ 0 h 115"/>
                <a:gd name="T68" fmla="*/ 0 w 75"/>
                <a:gd name="T69" fmla="*/ 0 h 115"/>
                <a:gd name="T70" fmla="*/ 0 w 75"/>
                <a:gd name="T71" fmla="*/ 0 h 115"/>
                <a:gd name="T72" fmla="*/ 0 w 75"/>
                <a:gd name="T73" fmla="*/ 0 h 115"/>
                <a:gd name="T74" fmla="*/ 0 w 75"/>
                <a:gd name="T75" fmla="*/ 0 h 115"/>
                <a:gd name="T76" fmla="*/ 0 w 75"/>
                <a:gd name="T77" fmla="*/ 0 h 1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"/>
                <a:gd name="T118" fmla="*/ 0 h 115"/>
                <a:gd name="T119" fmla="*/ 75 w 75"/>
                <a:gd name="T120" fmla="*/ 115 h 1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" h="115">
                  <a:moveTo>
                    <a:pt x="0" y="85"/>
                  </a:moveTo>
                  <a:lnTo>
                    <a:pt x="15" y="85"/>
                  </a:lnTo>
                  <a:lnTo>
                    <a:pt x="15" y="95"/>
                  </a:lnTo>
                  <a:lnTo>
                    <a:pt x="20" y="100"/>
                  </a:lnTo>
                  <a:lnTo>
                    <a:pt x="30" y="105"/>
                  </a:lnTo>
                  <a:lnTo>
                    <a:pt x="35" y="105"/>
                  </a:lnTo>
                  <a:lnTo>
                    <a:pt x="45" y="105"/>
                  </a:lnTo>
                  <a:lnTo>
                    <a:pt x="55" y="100"/>
                  </a:lnTo>
                  <a:lnTo>
                    <a:pt x="60" y="90"/>
                  </a:lnTo>
                  <a:lnTo>
                    <a:pt x="60" y="75"/>
                  </a:lnTo>
                  <a:lnTo>
                    <a:pt x="60" y="65"/>
                  </a:lnTo>
                  <a:lnTo>
                    <a:pt x="55" y="60"/>
                  </a:lnTo>
                  <a:lnTo>
                    <a:pt x="45" y="55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0" y="60"/>
                  </a:lnTo>
                  <a:lnTo>
                    <a:pt x="15" y="65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70" y="0"/>
                  </a:lnTo>
                  <a:lnTo>
                    <a:pt x="70" y="15"/>
                  </a:lnTo>
                  <a:lnTo>
                    <a:pt x="25" y="15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55" y="40"/>
                  </a:lnTo>
                  <a:lnTo>
                    <a:pt x="65" y="50"/>
                  </a:lnTo>
                  <a:lnTo>
                    <a:pt x="75" y="60"/>
                  </a:lnTo>
                  <a:lnTo>
                    <a:pt x="75" y="75"/>
                  </a:lnTo>
                  <a:lnTo>
                    <a:pt x="75" y="90"/>
                  </a:lnTo>
                  <a:lnTo>
                    <a:pt x="65" y="105"/>
                  </a:lnTo>
                  <a:lnTo>
                    <a:pt x="60" y="110"/>
                  </a:lnTo>
                  <a:lnTo>
                    <a:pt x="50" y="115"/>
                  </a:lnTo>
                  <a:lnTo>
                    <a:pt x="35" y="115"/>
                  </a:lnTo>
                  <a:lnTo>
                    <a:pt x="25" y="115"/>
                  </a:lnTo>
                  <a:lnTo>
                    <a:pt x="10" y="110"/>
                  </a:lnTo>
                  <a:lnTo>
                    <a:pt x="5" y="10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7" name="Freeform 86"/>
            <p:cNvSpPr>
              <a:spLocks/>
            </p:cNvSpPr>
            <p:nvPr/>
          </p:nvSpPr>
          <p:spPr bwMode="auto">
            <a:xfrm>
              <a:off x="1731" y="2755"/>
              <a:ext cx="33" cy="50"/>
            </a:xfrm>
            <a:custGeom>
              <a:avLst/>
              <a:gdLst>
                <a:gd name="T0" fmla="*/ 0 w 75"/>
                <a:gd name="T1" fmla="*/ 0 h 115"/>
                <a:gd name="T2" fmla="*/ 0 w 75"/>
                <a:gd name="T3" fmla="*/ 0 h 115"/>
                <a:gd name="T4" fmla="*/ 0 w 75"/>
                <a:gd name="T5" fmla="*/ 0 h 115"/>
                <a:gd name="T6" fmla="*/ 0 w 75"/>
                <a:gd name="T7" fmla="*/ 0 h 115"/>
                <a:gd name="T8" fmla="*/ 0 w 75"/>
                <a:gd name="T9" fmla="*/ 0 h 115"/>
                <a:gd name="T10" fmla="*/ 0 w 75"/>
                <a:gd name="T11" fmla="*/ 0 h 115"/>
                <a:gd name="T12" fmla="*/ 0 w 75"/>
                <a:gd name="T13" fmla="*/ 0 h 115"/>
                <a:gd name="T14" fmla="*/ 0 w 75"/>
                <a:gd name="T15" fmla="*/ 0 h 115"/>
                <a:gd name="T16" fmla="*/ 0 w 75"/>
                <a:gd name="T17" fmla="*/ 0 h 115"/>
                <a:gd name="T18" fmla="*/ 0 w 75"/>
                <a:gd name="T19" fmla="*/ 0 h 115"/>
                <a:gd name="T20" fmla="*/ 0 w 75"/>
                <a:gd name="T21" fmla="*/ 0 h 115"/>
                <a:gd name="T22" fmla="*/ 0 w 75"/>
                <a:gd name="T23" fmla="*/ 0 h 115"/>
                <a:gd name="T24" fmla="*/ 0 w 75"/>
                <a:gd name="T25" fmla="*/ 0 h 115"/>
                <a:gd name="T26" fmla="*/ 0 w 75"/>
                <a:gd name="T27" fmla="*/ 0 h 115"/>
                <a:gd name="T28" fmla="*/ 0 w 75"/>
                <a:gd name="T29" fmla="*/ 0 h 115"/>
                <a:gd name="T30" fmla="*/ 0 w 75"/>
                <a:gd name="T31" fmla="*/ 0 h 115"/>
                <a:gd name="T32" fmla="*/ 0 w 75"/>
                <a:gd name="T33" fmla="*/ 0 h 115"/>
                <a:gd name="T34" fmla="*/ 0 w 75"/>
                <a:gd name="T35" fmla="*/ 0 h 115"/>
                <a:gd name="T36" fmla="*/ 0 w 75"/>
                <a:gd name="T37" fmla="*/ 0 h 115"/>
                <a:gd name="T38" fmla="*/ 0 w 75"/>
                <a:gd name="T39" fmla="*/ 0 h 115"/>
                <a:gd name="T40" fmla="*/ 0 w 75"/>
                <a:gd name="T41" fmla="*/ 0 h 115"/>
                <a:gd name="T42" fmla="*/ 0 w 75"/>
                <a:gd name="T43" fmla="*/ 0 h 115"/>
                <a:gd name="T44" fmla="*/ 0 w 75"/>
                <a:gd name="T45" fmla="*/ 0 h 115"/>
                <a:gd name="T46" fmla="*/ 0 w 75"/>
                <a:gd name="T47" fmla="*/ 0 h 115"/>
                <a:gd name="T48" fmla="*/ 0 w 75"/>
                <a:gd name="T49" fmla="*/ 0 h 115"/>
                <a:gd name="T50" fmla="*/ 0 w 75"/>
                <a:gd name="T51" fmla="*/ 0 h 115"/>
                <a:gd name="T52" fmla="*/ 0 w 75"/>
                <a:gd name="T53" fmla="*/ 0 h 115"/>
                <a:gd name="T54" fmla="*/ 0 w 75"/>
                <a:gd name="T55" fmla="*/ 0 h 115"/>
                <a:gd name="T56" fmla="*/ 0 w 75"/>
                <a:gd name="T57" fmla="*/ 0 h 115"/>
                <a:gd name="T58" fmla="*/ 0 w 75"/>
                <a:gd name="T59" fmla="*/ 0 h 115"/>
                <a:gd name="T60" fmla="*/ 0 w 75"/>
                <a:gd name="T61" fmla="*/ 0 h 115"/>
                <a:gd name="T62" fmla="*/ 0 w 75"/>
                <a:gd name="T63" fmla="*/ 0 h 115"/>
                <a:gd name="T64" fmla="*/ 0 w 75"/>
                <a:gd name="T65" fmla="*/ 0 h 115"/>
                <a:gd name="T66" fmla="*/ 0 w 75"/>
                <a:gd name="T67" fmla="*/ 0 h 115"/>
                <a:gd name="T68" fmla="*/ 0 w 75"/>
                <a:gd name="T69" fmla="*/ 0 h 115"/>
                <a:gd name="T70" fmla="*/ 0 w 75"/>
                <a:gd name="T71" fmla="*/ 0 h 115"/>
                <a:gd name="T72" fmla="*/ 0 w 75"/>
                <a:gd name="T73" fmla="*/ 0 h 115"/>
                <a:gd name="T74" fmla="*/ 0 w 75"/>
                <a:gd name="T75" fmla="*/ 0 h 115"/>
                <a:gd name="T76" fmla="*/ 0 w 75"/>
                <a:gd name="T77" fmla="*/ 0 h 115"/>
                <a:gd name="T78" fmla="*/ 0 w 75"/>
                <a:gd name="T79" fmla="*/ 0 h 115"/>
                <a:gd name="T80" fmla="*/ 0 w 75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5"/>
                <a:gd name="T124" fmla="*/ 0 h 115"/>
                <a:gd name="T125" fmla="*/ 75 w 75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5" h="115">
                  <a:moveTo>
                    <a:pt x="75" y="100"/>
                  </a:moveTo>
                  <a:lnTo>
                    <a:pt x="75" y="115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05"/>
                  </a:lnTo>
                  <a:lnTo>
                    <a:pt x="5" y="100"/>
                  </a:lnTo>
                  <a:lnTo>
                    <a:pt x="10" y="90"/>
                  </a:lnTo>
                  <a:lnTo>
                    <a:pt x="20" y="80"/>
                  </a:lnTo>
                  <a:lnTo>
                    <a:pt x="30" y="75"/>
                  </a:lnTo>
                  <a:lnTo>
                    <a:pt x="45" y="60"/>
                  </a:lnTo>
                  <a:lnTo>
                    <a:pt x="55" y="50"/>
                  </a:lnTo>
                  <a:lnTo>
                    <a:pt x="60" y="40"/>
                  </a:lnTo>
                  <a:lnTo>
                    <a:pt x="60" y="30"/>
                  </a:lnTo>
                  <a:lnTo>
                    <a:pt x="60" y="25"/>
                  </a:lnTo>
                  <a:lnTo>
                    <a:pt x="55" y="20"/>
                  </a:lnTo>
                  <a:lnTo>
                    <a:pt x="50" y="15"/>
                  </a:lnTo>
                  <a:lnTo>
                    <a:pt x="40" y="10"/>
                  </a:lnTo>
                  <a:lnTo>
                    <a:pt x="30" y="15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20" y="35"/>
                  </a:lnTo>
                  <a:lnTo>
                    <a:pt x="5" y="35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5" y="10"/>
                  </a:lnTo>
                  <a:lnTo>
                    <a:pt x="75" y="20"/>
                  </a:lnTo>
                  <a:lnTo>
                    <a:pt x="75" y="30"/>
                  </a:lnTo>
                  <a:lnTo>
                    <a:pt x="75" y="40"/>
                  </a:lnTo>
                  <a:lnTo>
                    <a:pt x="75" y="45"/>
                  </a:lnTo>
                  <a:lnTo>
                    <a:pt x="70" y="55"/>
                  </a:lnTo>
                  <a:lnTo>
                    <a:pt x="65" y="60"/>
                  </a:lnTo>
                  <a:lnTo>
                    <a:pt x="55" y="70"/>
                  </a:lnTo>
                  <a:lnTo>
                    <a:pt x="45" y="80"/>
                  </a:lnTo>
                  <a:lnTo>
                    <a:pt x="30" y="90"/>
                  </a:lnTo>
                  <a:lnTo>
                    <a:pt x="25" y="95"/>
                  </a:lnTo>
                  <a:lnTo>
                    <a:pt x="25" y="100"/>
                  </a:lnTo>
                  <a:lnTo>
                    <a:pt x="20" y="100"/>
                  </a:lnTo>
                  <a:lnTo>
                    <a:pt x="75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8" name="Freeform 87"/>
            <p:cNvSpPr>
              <a:spLocks/>
            </p:cNvSpPr>
            <p:nvPr/>
          </p:nvSpPr>
          <p:spPr bwMode="auto">
            <a:xfrm>
              <a:off x="807" y="3879"/>
              <a:ext cx="20" cy="50"/>
            </a:xfrm>
            <a:custGeom>
              <a:avLst/>
              <a:gdLst>
                <a:gd name="T0" fmla="*/ 0 w 45"/>
                <a:gd name="T1" fmla="*/ 0 h 115"/>
                <a:gd name="T2" fmla="*/ 0 w 45"/>
                <a:gd name="T3" fmla="*/ 0 h 115"/>
                <a:gd name="T4" fmla="*/ 0 w 45"/>
                <a:gd name="T5" fmla="*/ 0 h 115"/>
                <a:gd name="T6" fmla="*/ 0 w 45"/>
                <a:gd name="T7" fmla="*/ 0 h 115"/>
                <a:gd name="T8" fmla="*/ 0 w 45"/>
                <a:gd name="T9" fmla="*/ 0 h 115"/>
                <a:gd name="T10" fmla="*/ 0 w 45"/>
                <a:gd name="T11" fmla="*/ 0 h 115"/>
                <a:gd name="T12" fmla="*/ 0 w 45"/>
                <a:gd name="T13" fmla="*/ 0 h 115"/>
                <a:gd name="T14" fmla="*/ 0 w 45"/>
                <a:gd name="T15" fmla="*/ 0 h 115"/>
                <a:gd name="T16" fmla="*/ 0 w 45"/>
                <a:gd name="T17" fmla="*/ 0 h 115"/>
                <a:gd name="T18" fmla="*/ 0 w 45"/>
                <a:gd name="T19" fmla="*/ 0 h 115"/>
                <a:gd name="T20" fmla="*/ 0 w 45"/>
                <a:gd name="T21" fmla="*/ 0 h 115"/>
                <a:gd name="T22" fmla="*/ 0 w 45"/>
                <a:gd name="T23" fmla="*/ 0 h 115"/>
                <a:gd name="T24" fmla="*/ 0 w 45"/>
                <a:gd name="T25" fmla="*/ 0 h 115"/>
                <a:gd name="T26" fmla="*/ 0 w 45"/>
                <a:gd name="T27" fmla="*/ 0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115"/>
                <a:gd name="T44" fmla="*/ 45 w 45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115">
                  <a:moveTo>
                    <a:pt x="45" y="115"/>
                  </a:moveTo>
                  <a:lnTo>
                    <a:pt x="30" y="115"/>
                  </a:lnTo>
                  <a:lnTo>
                    <a:pt x="30" y="25"/>
                  </a:lnTo>
                  <a:lnTo>
                    <a:pt x="25" y="30"/>
                  </a:lnTo>
                  <a:lnTo>
                    <a:pt x="15" y="35"/>
                  </a:lnTo>
                  <a:lnTo>
                    <a:pt x="10" y="40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0" y="25"/>
                  </a:lnTo>
                  <a:lnTo>
                    <a:pt x="20" y="15"/>
                  </a:lnTo>
                  <a:lnTo>
                    <a:pt x="30" y="1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49" name="Line 88"/>
            <p:cNvSpPr>
              <a:spLocks noChangeShapeType="1"/>
            </p:cNvSpPr>
            <p:nvPr/>
          </p:nvSpPr>
          <p:spPr bwMode="auto">
            <a:xfrm>
              <a:off x="1101" y="1239"/>
              <a:ext cx="157" cy="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0" name="Line 89"/>
            <p:cNvSpPr>
              <a:spLocks noChangeShapeType="1"/>
            </p:cNvSpPr>
            <p:nvPr/>
          </p:nvSpPr>
          <p:spPr bwMode="auto">
            <a:xfrm>
              <a:off x="909" y="1517"/>
              <a:ext cx="171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1" name="Line 90"/>
            <p:cNvSpPr>
              <a:spLocks noChangeShapeType="1"/>
            </p:cNvSpPr>
            <p:nvPr/>
          </p:nvSpPr>
          <p:spPr bwMode="auto">
            <a:xfrm flipH="1">
              <a:off x="1442" y="1350"/>
              <a:ext cx="96" cy="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2" name="Line 91"/>
            <p:cNvSpPr>
              <a:spLocks noChangeShapeType="1"/>
            </p:cNvSpPr>
            <p:nvPr/>
          </p:nvSpPr>
          <p:spPr bwMode="auto">
            <a:xfrm flipV="1">
              <a:off x="1256" y="1864"/>
              <a:ext cx="86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3" name="Line 92"/>
            <p:cNvSpPr>
              <a:spLocks noChangeShapeType="1"/>
            </p:cNvSpPr>
            <p:nvPr/>
          </p:nvSpPr>
          <p:spPr bwMode="auto">
            <a:xfrm>
              <a:off x="909" y="3088"/>
              <a:ext cx="171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4" name="Line 93"/>
            <p:cNvSpPr>
              <a:spLocks noChangeShapeType="1"/>
            </p:cNvSpPr>
            <p:nvPr/>
          </p:nvSpPr>
          <p:spPr bwMode="auto">
            <a:xfrm>
              <a:off x="1280" y="1289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5" name="Line 94"/>
            <p:cNvSpPr>
              <a:spLocks noChangeShapeType="1"/>
            </p:cNvSpPr>
            <p:nvPr/>
          </p:nvSpPr>
          <p:spPr bwMode="auto">
            <a:xfrm>
              <a:off x="1280" y="1311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6" name="Line 95"/>
            <p:cNvSpPr>
              <a:spLocks noChangeShapeType="1"/>
            </p:cNvSpPr>
            <p:nvPr/>
          </p:nvSpPr>
          <p:spPr bwMode="auto">
            <a:xfrm>
              <a:off x="1280" y="1332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7" name="Line 96"/>
            <p:cNvSpPr>
              <a:spLocks noChangeShapeType="1"/>
            </p:cNvSpPr>
            <p:nvPr/>
          </p:nvSpPr>
          <p:spPr bwMode="auto">
            <a:xfrm>
              <a:off x="1280" y="1354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8" name="Line 97"/>
            <p:cNvSpPr>
              <a:spLocks noChangeShapeType="1"/>
            </p:cNvSpPr>
            <p:nvPr/>
          </p:nvSpPr>
          <p:spPr bwMode="auto">
            <a:xfrm>
              <a:off x="1280" y="1376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9" name="Line 98"/>
            <p:cNvSpPr>
              <a:spLocks noChangeShapeType="1"/>
            </p:cNvSpPr>
            <p:nvPr/>
          </p:nvSpPr>
          <p:spPr bwMode="auto">
            <a:xfrm>
              <a:off x="1280" y="1398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60" name="Line 99"/>
            <p:cNvSpPr>
              <a:spLocks noChangeShapeType="1"/>
            </p:cNvSpPr>
            <p:nvPr/>
          </p:nvSpPr>
          <p:spPr bwMode="auto">
            <a:xfrm>
              <a:off x="1280" y="142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61" name="Line 100"/>
            <p:cNvSpPr>
              <a:spLocks noChangeShapeType="1"/>
            </p:cNvSpPr>
            <p:nvPr/>
          </p:nvSpPr>
          <p:spPr bwMode="auto">
            <a:xfrm>
              <a:off x="1280" y="1441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62" name="Line 101"/>
            <p:cNvSpPr>
              <a:spLocks noChangeShapeType="1"/>
            </p:cNvSpPr>
            <p:nvPr/>
          </p:nvSpPr>
          <p:spPr bwMode="auto">
            <a:xfrm>
              <a:off x="1280" y="1463"/>
              <a:ext cx="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63" name="Line 102"/>
            <p:cNvSpPr>
              <a:spLocks noChangeShapeType="1"/>
            </p:cNvSpPr>
            <p:nvPr/>
          </p:nvSpPr>
          <p:spPr bwMode="auto">
            <a:xfrm>
              <a:off x="1280" y="148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64" name="Freeform 103"/>
            <p:cNvSpPr>
              <a:spLocks/>
            </p:cNvSpPr>
            <p:nvPr/>
          </p:nvSpPr>
          <p:spPr bwMode="auto">
            <a:xfrm>
              <a:off x="966" y="3714"/>
              <a:ext cx="157" cy="96"/>
            </a:xfrm>
            <a:custGeom>
              <a:avLst/>
              <a:gdLst>
                <a:gd name="T0" fmla="*/ 0 w 360"/>
                <a:gd name="T1" fmla="*/ 0 h 220"/>
                <a:gd name="T2" fmla="*/ 0 w 360"/>
                <a:gd name="T3" fmla="*/ 0 h 220"/>
                <a:gd name="T4" fmla="*/ 0 w 360"/>
                <a:gd name="T5" fmla="*/ 0 h 220"/>
                <a:gd name="T6" fmla="*/ 1 w 360"/>
                <a:gd name="T7" fmla="*/ 0 h 220"/>
                <a:gd name="T8" fmla="*/ 0 w 360"/>
                <a:gd name="T9" fmla="*/ 0 h 220"/>
                <a:gd name="T10" fmla="*/ 0 w 360"/>
                <a:gd name="T11" fmla="*/ 0 h 220"/>
                <a:gd name="T12" fmla="*/ 0 w 360"/>
                <a:gd name="T13" fmla="*/ 0 h 220"/>
                <a:gd name="T14" fmla="*/ 0 w 36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"/>
                <a:gd name="T25" fmla="*/ 0 h 220"/>
                <a:gd name="T26" fmla="*/ 360 w 36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" h="220">
                  <a:moveTo>
                    <a:pt x="0" y="185"/>
                  </a:moveTo>
                  <a:lnTo>
                    <a:pt x="180" y="185"/>
                  </a:lnTo>
                  <a:lnTo>
                    <a:pt x="180" y="220"/>
                  </a:lnTo>
                  <a:lnTo>
                    <a:pt x="360" y="110"/>
                  </a:lnTo>
                  <a:lnTo>
                    <a:pt x="180" y="0"/>
                  </a:lnTo>
                  <a:lnTo>
                    <a:pt x="180" y="40"/>
                  </a:lnTo>
                  <a:lnTo>
                    <a:pt x="0" y="4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65" name="Freeform 104"/>
            <p:cNvSpPr>
              <a:spLocks/>
            </p:cNvSpPr>
            <p:nvPr/>
          </p:nvSpPr>
          <p:spPr bwMode="auto">
            <a:xfrm>
              <a:off x="966" y="3714"/>
              <a:ext cx="157" cy="96"/>
            </a:xfrm>
            <a:custGeom>
              <a:avLst/>
              <a:gdLst>
                <a:gd name="T0" fmla="*/ 0 w 360"/>
                <a:gd name="T1" fmla="*/ 0 h 220"/>
                <a:gd name="T2" fmla="*/ 0 w 360"/>
                <a:gd name="T3" fmla="*/ 0 h 220"/>
                <a:gd name="T4" fmla="*/ 0 w 360"/>
                <a:gd name="T5" fmla="*/ 0 h 220"/>
                <a:gd name="T6" fmla="*/ 1 w 360"/>
                <a:gd name="T7" fmla="*/ 0 h 220"/>
                <a:gd name="T8" fmla="*/ 0 w 360"/>
                <a:gd name="T9" fmla="*/ 0 h 220"/>
                <a:gd name="T10" fmla="*/ 0 w 360"/>
                <a:gd name="T11" fmla="*/ 0 h 220"/>
                <a:gd name="T12" fmla="*/ 0 w 360"/>
                <a:gd name="T13" fmla="*/ 0 h 220"/>
                <a:gd name="T14" fmla="*/ 0 w 36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"/>
                <a:gd name="T25" fmla="*/ 0 h 220"/>
                <a:gd name="T26" fmla="*/ 360 w 36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" h="220">
                  <a:moveTo>
                    <a:pt x="0" y="185"/>
                  </a:moveTo>
                  <a:lnTo>
                    <a:pt x="180" y="185"/>
                  </a:lnTo>
                  <a:lnTo>
                    <a:pt x="180" y="220"/>
                  </a:lnTo>
                  <a:lnTo>
                    <a:pt x="360" y="110"/>
                  </a:lnTo>
                  <a:lnTo>
                    <a:pt x="180" y="0"/>
                  </a:lnTo>
                  <a:lnTo>
                    <a:pt x="180" y="40"/>
                  </a:lnTo>
                  <a:lnTo>
                    <a:pt x="0" y="40"/>
                  </a:lnTo>
                  <a:lnTo>
                    <a:pt x="0" y="1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66" name="Freeform 105"/>
            <p:cNvSpPr>
              <a:spLocks/>
            </p:cNvSpPr>
            <p:nvPr/>
          </p:nvSpPr>
          <p:spPr bwMode="auto">
            <a:xfrm>
              <a:off x="866" y="3289"/>
              <a:ext cx="155" cy="61"/>
            </a:xfrm>
            <a:custGeom>
              <a:avLst/>
              <a:gdLst>
                <a:gd name="T0" fmla="*/ 0 w 355"/>
                <a:gd name="T1" fmla="*/ 0 h 140"/>
                <a:gd name="T2" fmla="*/ 0 w 355"/>
                <a:gd name="T3" fmla="*/ 0 h 140"/>
                <a:gd name="T4" fmla="*/ 0 w 355"/>
                <a:gd name="T5" fmla="*/ 0 h 140"/>
                <a:gd name="T6" fmla="*/ 1 w 355"/>
                <a:gd name="T7" fmla="*/ 0 h 140"/>
                <a:gd name="T8" fmla="*/ 0 w 355"/>
                <a:gd name="T9" fmla="*/ 0 h 140"/>
                <a:gd name="T10" fmla="*/ 0 w 355"/>
                <a:gd name="T11" fmla="*/ 0 h 140"/>
                <a:gd name="T12" fmla="*/ 0 w 355"/>
                <a:gd name="T13" fmla="*/ 0 h 140"/>
                <a:gd name="T14" fmla="*/ 0 w 355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140"/>
                <a:gd name="T26" fmla="*/ 355 w 355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140">
                  <a:moveTo>
                    <a:pt x="0" y="95"/>
                  </a:moveTo>
                  <a:lnTo>
                    <a:pt x="175" y="95"/>
                  </a:lnTo>
                  <a:lnTo>
                    <a:pt x="175" y="140"/>
                  </a:lnTo>
                  <a:lnTo>
                    <a:pt x="355" y="70"/>
                  </a:lnTo>
                  <a:lnTo>
                    <a:pt x="175" y="0"/>
                  </a:lnTo>
                  <a:lnTo>
                    <a:pt x="175" y="45"/>
                  </a:lnTo>
                  <a:lnTo>
                    <a:pt x="0" y="45"/>
                  </a:lnTo>
                  <a:lnTo>
                    <a:pt x="0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67" name="Freeform 106"/>
            <p:cNvSpPr>
              <a:spLocks/>
            </p:cNvSpPr>
            <p:nvPr/>
          </p:nvSpPr>
          <p:spPr bwMode="auto">
            <a:xfrm>
              <a:off x="1173" y="1661"/>
              <a:ext cx="107" cy="66"/>
            </a:xfrm>
            <a:custGeom>
              <a:avLst/>
              <a:gdLst>
                <a:gd name="T0" fmla="*/ 1 w 245"/>
                <a:gd name="T1" fmla="*/ 0 h 150"/>
                <a:gd name="T2" fmla="*/ 0 w 245"/>
                <a:gd name="T3" fmla="*/ 0 h 150"/>
                <a:gd name="T4" fmla="*/ 0 w 245"/>
                <a:gd name="T5" fmla="*/ 0 h 150"/>
                <a:gd name="T6" fmla="*/ 0 w 245"/>
                <a:gd name="T7" fmla="*/ 0 h 150"/>
                <a:gd name="T8" fmla="*/ 0 w 245"/>
                <a:gd name="T9" fmla="*/ 0 h 150"/>
                <a:gd name="T10" fmla="*/ 0 w 245"/>
                <a:gd name="T11" fmla="*/ 0 h 150"/>
                <a:gd name="T12" fmla="*/ 0 w 245"/>
                <a:gd name="T13" fmla="*/ 0 h 150"/>
                <a:gd name="T14" fmla="*/ 1 w 245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"/>
                <a:gd name="T25" fmla="*/ 0 h 150"/>
                <a:gd name="T26" fmla="*/ 245 w 245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" h="150">
                  <a:moveTo>
                    <a:pt x="245" y="120"/>
                  </a:moveTo>
                  <a:lnTo>
                    <a:pt x="125" y="55"/>
                  </a:lnTo>
                  <a:lnTo>
                    <a:pt x="145" y="20"/>
                  </a:lnTo>
                  <a:lnTo>
                    <a:pt x="0" y="0"/>
                  </a:lnTo>
                  <a:lnTo>
                    <a:pt x="90" y="115"/>
                  </a:lnTo>
                  <a:lnTo>
                    <a:pt x="110" y="85"/>
                  </a:lnTo>
                  <a:lnTo>
                    <a:pt x="230" y="150"/>
                  </a:lnTo>
                  <a:lnTo>
                    <a:pt x="245" y="1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68" name="Freeform 107"/>
            <p:cNvSpPr>
              <a:spLocks/>
            </p:cNvSpPr>
            <p:nvPr/>
          </p:nvSpPr>
          <p:spPr bwMode="auto">
            <a:xfrm>
              <a:off x="1173" y="2792"/>
              <a:ext cx="107" cy="68"/>
            </a:xfrm>
            <a:custGeom>
              <a:avLst/>
              <a:gdLst>
                <a:gd name="T0" fmla="*/ 0 w 245"/>
                <a:gd name="T1" fmla="*/ 0 h 155"/>
                <a:gd name="T2" fmla="*/ 0 w 245"/>
                <a:gd name="T3" fmla="*/ 0 h 155"/>
                <a:gd name="T4" fmla="*/ 0 w 245"/>
                <a:gd name="T5" fmla="*/ 0 h 155"/>
                <a:gd name="T6" fmla="*/ 1 w 245"/>
                <a:gd name="T7" fmla="*/ 0 h 155"/>
                <a:gd name="T8" fmla="*/ 0 w 245"/>
                <a:gd name="T9" fmla="*/ 0 h 155"/>
                <a:gd name="T10" fmla="*/ 0 w 245"/>
                <a:gd name="T11" fmla="*/ 0 h 155"/>
                <a:gd name="T12" fmla="*/ 0 w 245"/>
                <a:gd name="T13" fmla="*/ 0 h 155"/>
                <a:gd name="T14" fmla="*/ 0 w 245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"/>
                <a:gd name="T25" fmla="*/ 0 h 155"/>
                <a:gd name="T26" fmla="*/ 245 w 245"/>
                <a:gd name="T27" fmla="*/ 155 h 1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" h="155">
                  <a:moveTo>
                    <a:pt x="15" y="155"/>
                  </a:moveTo>
                  <a:lnTo>
                    <a:pt x="135" y="85"/>
                  </a:lnTo>
                  <a:lnTo>
                    <a:pt x="155" y="120"/>
                  </a:lnTo>
                  <a:lnTo>
                    <a:pt x="245" y="0"/>
                  </a:lnTo>
                  <a:lnTo>
                    <a:pt x="100" y="25"/>
                  </a:lnTo>
                  <a:lnTo>
                    <a:pt x="120" y="55"/>
                  </a:lnTo>
                  <a:lnTo>
                    <a:pt x="0" y="125"/>
                  </a:lnTo>
                  <a:lnTo>
                    <a:pt x="15" y="1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69" name="Freeform 108"/>
            <p:cNvSpPr>
              <a:spLocks/>
            </p:cNvSpPr>
            <p:nvPr/>
          </p:nvSpPr>
          <p:spPr bwMode="auto">
            <a:xfrm>
              <a:off x="1333" y="3200"/>
              <a:ext cx="68" cy="109"/>
            </a:xfrm>
            <a:custGeom>
              <a:avLst/>
              <a:gdLst>
                <a:gd name="T0" fmla="*/ 0 w 155"/>
                <a:gd name="T1" fmla="*/ 1 h 250"/>
                <a:gd name="T2" fmla="*/ 0 w 155"/>
                <a:gd name="T3" fmla="*/ 0 h 250"/>
                <a:gd name="T4" fmla="*/ 0 w 155"/>
                <a:gd name="T5" fmla="*/ 0 h 250"/>
                <a:gd name="T6" fmla="*/ 0 w 155"/>
                <a:gd name="T7" fmla="*/ 0 h 250"/>
                <a:gd name="T8" fmla="*/ 0 w 155"/>
                <a:gd name="T9" fmla="*/ 0 h 250"/>
                <a:gd name="T10" fmla="*/ 0 w 155"/>
                <a:gd name="T11" fmla="*/ 0 h 250"/>
                <a:gd name="T12" fmla="*/ 0 w 155"/>
                <a:gd name="T13" fmla="*/ 0 h 250"/>
                <a:gd name="T14" fmla="*/ 0 w 155"/>
                <a:gd name="T15" fmla="*/ 1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250"/>
                <a:gd name="T26" fmla="*/ 155 w 155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250">
                  <a:moveTo>
                    <a:pt x="30" y="250"/>
                  </a:moveTo>
                  <a:lnTo>
                    <a:pt x="100" y="130"/>
                  </a:lnTo>
                  <a:lnTo>
                    <a:pt x="130" y="145"/>
                  </a:lnTo>
                  <a:lnTo>
                    <a:pt x="155" y="0"/>
                  </a:lnTo>
                  <a:lnTo>
                    <a:pt x="35" y="95"/>
                  </a:lnTo>
                  <a:lnTo>
                    <a:pt x="70" y="110"/>
                  </a:lnTo>
                  <a:lnTo>
                    <a:pt x="0" y="230"/>
                  </a:lnTo>
                  <a:lnTo>
                    <a:pt x="30" y="2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70" name="Freeform 109"/>
            <p:cNvSpPr>
              <a:spLocks/>
            </p:cNvSpPr>
            <p:nvPr/>
          </p:nvSpPr>
          <p:spPr bwMode="auto">
            <a:xfrm>
              <a:off x="1287" y="1820"/>
              <a:ext cx="354" cy="881"/>
            </a:xfrm>
            <a:custGeom>
              <a:avLst/>
              <a:gdLst>
                <a:gd name="T0" fmla="*/ 3 w 810"/>
                <a:gd name="T1" fmla="*/ 6 h 2018"/>
                <a:gd name="T2" fmla="*/ 3 w 810"/>
                <a:gd name="T3" fmla="*/ 0 h 2018"/>
                <a:gd name="T4" fmla="*/ 3 w 810"/>
                <a:gd name="T5" fmla="*/ 0 h 2018"/>
                <a:gd name="T6" fmla="*/ 1 w 810"/>
                <a:gd name="T7" fmla="*/ 0 h 2018"/>
                <a:gd name="T8" fmla="*/ 1 w 810"/>
                <a:gd name="T9" fmla="*/ 0 h 2018"/>
                <a:gd name="T10" fmla="*/ 0 w 810"/>
                <a:gd name="T11" fmla="*/ 0 h 2018"/>
                <a:gd name="T12" fmla="*/ 0 w 810"/>
                <a:gd name="T13" fmla="*/ 2 h 2018"/>
                <a:gd name="T14" fmla="*/ 0 w 810"/>
                <a:gd name="T15" fmla="*/ 2 h 2018"/>
                <a:gd name="T16" fmla="*/ 0 w 810"/>
                <a:gd name="T17" fmla="*/ 2 h 2018"/>
                <a:gd name="T18" fmla="*/ 0 w 810"/>
                <a:gd name="T19" fmla="*/ 2 h 2018"/>
                <a:gd name="T20" fmla="*/ 0 w 810"/>
                <a:gd name="T21" fmla="*/ 2 h 2018"/>
                <a:gd name="T22" fmla="*/ 0 w 810"/>
                <a:gd name="T23" fmla="*/ 3 h 2018"/>
                <a:gd name="T24" fmla="*/ 0 w 810"/>
                <a:gd name="T25" fmla="*/ 3 h 2018"/>
                <a:gd name="T26" fmla="*/ 0 w 810"/>
                <a:gd name="T27" fmla="*/ 3 h 2018"/>
                <a:gd name="T28" fmla="*/ 0 w 810"/>
                <a:gd name="T29" fmla="*/ 3 h 2018"/>
                <a:gd name="T30" fmla="*/ 0 w 810"/>
                <a:gd name="T31" fmla="*/ 3 h 2018"/>
                <a:gd name="T32" fmla="*/ 0 w 810"/>
                <a:gd name="T33" fmla="*/ 3 h 2018"/>
                <a:gd name="T34" fmla="*/ 0 w 810"/>
                <a:gd name="T35" fmla="*/ 3 h 2018"/>
                <a:gd name="T36" fmla="*/ 0 w 810"/>
                <a:gd name="T37" fmla="*/ 3 h 2018"/>
                <a:gd name="T38" fmla="*/ 0 w 810"/>
                <a:gd name="T39" fmla="*/ 3 h 2018"/>
                <a:gd name="T40" fmla="*/ 0 w 810"/>
                <a:gd name="T41" fmla="*/ 3 h 2018"/>
                <a:gd name="T42" fmla="*/ 0 w 810"/>
                <a:gd name="T43" fmla="*/ 4 h 2018"/>
                <a:gd name="T44" fmla="*/ 0 w 810"/>
                <a:gd name="T45" fmla="*/ 6 h 2018"/>
                <a:gd name="T46" fmla="*/ 1 w 810"/>
                <a:gd name="T47" fmla="*/ 6 h 2018"/>
                <a:gd name="T48" fmla="*/ 1 w 810"/>
                <a:gd name="T49" fmla="*/ 6 h 2018"/>
                <a:gd name="T50" fmla="*/ 3 w 810"/>
                <a:gd name="T51" fmla="*/ 6 h 20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10"/>
                <a:gd name="T79" fmla="*/ 0 h 2018"/>
                <a:gd name="T80" fmla="*/ 810 w 810"/>
                <a:gd name="T81" fmla="*/ 2018 h 20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10" h="2018">
                  <a:moveTo>
                    <a:pt x="810" y="2018"/>
                  </a:moveTo>
                  <a:lnTo>
                    <a:pt x="810" y="0"/>
                  </a:lnTo>
                  <a:lnTo>
                    <a:pt x="805" y="0"/>
                  </a:lnTo>
                  <a:lnTo>
                    <a:pt x="520" y="0"/>
                  </a:lnTo>
                  <a:lnTo>
                    <a:pt x="450" y="90"/>
                  </a:lnTo>
                  <a:lnTo>
                    <a:pt x="5" y="90"/>
                  </a:lnTo>
                  <a:lnTo>
                    <a:pt x="5" y="559"/>
                  </a:lnTo>
                  <a:lnTo>
                    <a:pt x="110" y="599"/>
                  </a:lnTo>
                  <a:lnTo>
                    <a:pt x="110" y="644"/>
                  </a:lnTo>
                  <a:lnTo>
                    <a:pt x="15" y="644"/>
                  </a:lnTo>
                  <a:lnTo>
                    <a:pt x="15" y="649"/>
                  </a:lnTo>
                  <a:lnTo>
                    <a:pt x="15" y="824"/>
                  </a:lnTo>
                  <a:lnTo>
                    <a:pt x="0" y="824"/>
                  </a:lnTo>
                  <a:lnTo>
                    <a:pt x="0" y="899"/>
                  </a:lnTo>
                  <a:lnTo>
                    <a:pt x="15" y="899"/>
                  </a:lnTo>
                  <a:lnTo>
                    <a:pt x="15" y="914"/>
                  </a:lnTo>
                  <a:lnTo>
                    <a:pt x="60" y="914"/>
                  </a:lnTo>
                  <a:lnTo>
                    <a:pt x="60" y="1024"/>
                  </a:lnTo>
                  <a:lnTo>
                    <a:pt x="70" y="1024"/>
                  </a:lnTo>
                  <a:lnTo>
                    <a:pt x="70" y="1174"/>
                  </a:lnTo>
                  <a:lnTo>
                    <a:pt x="5" y="1319"/>
                  </a:lnTo>
                  <a:lnTo>
                    <a:pt x="5" y="1918"/>
                  </a:lnTo>
                  <a:lnTo>
                    <a:pt x="465" y="1918"/>
                  </a:lnTo>
                  <a:lnTo>
                    <a:pt x="520" y="2018"/>
                  </a:lnTo>
                  <a:lnTo>
                    <a:pt x="810" y="20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71" name="Freeform 110"/>
            <p:cNvSpPr>
              <a:spLocks/>
            </p:cNvSpPr>
            <p:nvPr/>
          </p:nvSpPr>
          <p:spPr bwMode="auto">
            <a:xfrm>
              <a:off x="1287" y="1820"/>
              <a:ext cx="354" cy="881"/>
            </a:xfrm>
            <a:custGeom>
              <a:avLst/>
              <a:gdLst>
                <a:gd name="T0" fmla="*/ 3 w 810"/>
                <a:gd name="T1" fmla="*/ 6 h 2018"/>
                <a:gd name="T2" fmla="*/ 3 w 810"/>
                <a:gd name="T3" fmla="*/ 0 h 2018"/>
                <a:gd name="T4" fmla="*/ 3 w 810"/>
                <a:gd name="T5" fmla="*/ 0 h 2018"/>
                <a:gd name="T6" fmla="*/ 1 w 810"/>
                <a:gd name="T7" fmla="*/ 0 h 2018"/>
                <a:gd name="T8" fmla="*/ 1 w 810"/>
                <a:gd name="T9" fmla="*/ 0 h 2018"/>
                <a:gd name="T10" fmla="*/ 0 w 810"/>
                <a:gd name="T11" fmla="*/ 0 h 2018"/>
                <a:gd name="T12" fmla="*/ 0 w 810"/>
                <a:gd name="T13" fmla="*/ 2 h 2018"/>
                <a:gd name="T14" fmla="*/ 0 w 810"/>
                <a:gd name="T15" fmla="*/ 2 h 2018"/>
                <a:gd name="T16" fmla="*/ 0 w 810"/>
                <a:gd name="T17" fmla="*/ 2 h 2018"/>
                <a:gd name="T18" fmla="*/ 0 w 810"/>
                <a:gd name="T19" fmla="*/ 2 h 2018"/>
                <a:gd name="T20" fmla="*/ 0 w 810"/>
                <a:gd name="T21" fmla="*/ 2 h 2018"/>
                <a:gd name="T22" fmla="*/ 0 w 810"/>
                <a:gd name="T23" fmla="*/ 3 h 2018"/>
                <a:gd name="T24" fmla="*/ 0 w 810"/>
                <a:gd name="T25" fmla="*/ 3 h 2018"/>
                <a:gd name="T26" fmla="*/ 0 w 810"/>
                <a:gd name="T27" fmla="*/ 3 h 2018"/>
                <a:gd name="T28" fmla="*/ 0 w 810"/>
                <a:gd name="T29" fmla="*/ 3 h 2018"/>
                <a:gd name="T30" fmla="*/ 0 w 810"/>
                <a:gd name="T31" fmla="*/ 3 h 2018"/>
                <a:gd name="T32" fmla="*/ 0 w 810"/>
                <a:gd name="T33" fmla="*/ 3 h 2018"/>
                <a:gd name="T34" fmla="*/ 0 w 810"/>
                <a:gd name="T35" fmla="*/ 3 h 2018"/>
                <a:gd name="T36" fmla="*/ 0 w 810"/>
                <a:gd name="T37" fmla="*/ 3 h 2018"/>
                <a:gd name="T38" fmla="*/ 0 w 810"/>
                <a:gd name="T39" fmla="*/ 3 h 2018"/>
                <a:gd name="T40" fmla="*/ 0 w 810"/>
                <a:gd name="T41" fmla="*/ 3 h 2018"/>
                <a:gd name="T42" fmla="*/ 0 w 810"/>
                <a:gd name="T43" fmla="*/ 4 h 2018"/>
                <a:gd name="T44" fmla="*/ 0 w 810"/>
                <a:gd name="T45" fmla="*/ 6 h 2018"/>
                <a:gd name="T46" fmla="*/ 1 w 810"/>
                <a:gd name="T47" fmla="*/ 6 h 2018"/>
                <a:gd name="T48" fmla="*/ 1 w 810"/>
                <a:gd name="T49" fmla="*/ 6 h 2018"/>
                <a:gd name="T50" fmla="*/ 3 w 810"/>
                <a:gd name="T51" fmla="*/ 6 h 20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10"/>
                <a:gd name="T79" fmla="*/ 0 h 2018"/>
                <a:gd name="T80" fmla="*/ 810 w 810"/>
                <a:gd name="T81" fmla="*/ 2018 h 20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10" h="2018">
                  <a:moveTo>
                    <a:pt x="810" y="2018"/>
                  </a:moveTo>
                  <a:lnTo>
                    <a:pt x="810" y="0"/>
                  </a:lnTo>
                  <a:lnTo>
                    <a:pt x="805" y="0"/>
                  </a:lnTo>
                  <a:lnTo>
                    <a:pt x="520" y="0"/>
                  </a:lnTo>
                  <a:lnTo>
                    <a:pt x="450" y="90"/>
                  </a:lnTo>
                  <a:lnTo>
                    <a:pt x="5" y="90"/>
                  </a:lnTo>
                  <a:lnTo>
                    <a:pt x="5" y="559"/>
                  </a:lnTo>
                  <a:lnTo>
                    <a:pt x="110" y="599"/>
                  </a:lnTo>
                  <a:lnTo>
                    <a:pt x="110" y="644"/>
                  </a:lnTo>
                  <a:lnTo>
                    <a:pt x="15" y="644"/>
                  </a:lnTo>
                  <a:lnTo>
                    <a:pt x="15" y="649"/>
                  </a:lnTo>
                  <a:lnTo>
                    <a:pt x="15" y="824"/>
                  </a:lnTo>
                  <a:lnTo>
                    <a:pt x="0" y="824"/>
                  </a:lnTo>
                  <a:lnTo>
                    <a:pt x="0" y="899"/>
                  </a:lnTo>
                  <a:lnTo>
                    <a:pt x="15" y="899"/>
                  </a:lnTo>
                  <a:lnTo>
                    <a:pt x="15" y="914"/>
                  </a:lnTo>
                  <a:lnTo>
                    <a:pt x="60" y="914"/>
                  </a:lnTo>
                  <a:lnTo>
                    <a:pt x="60" y="1024"/>
                  </a:lnTo>
                  <a:lnTo>
                    <a:pt x="70" y="1024"/>
                  </a:lnTo>
                  <a:lnTo>
                    <a:pt x="70" y="1174"/>
                  </a:lnTo>
                  <a:lnTo>
                    <a:pt x="5" y="1319"/>
                  </a:lnTo>
                  <a:lnTo>
                    <a:pt x="5" y="1918"/>
                  </a:lnTo>
                  <a:lnTo>
                    <a:pt x="465" y="1918"/>
                  </a:lnTo>
                  <a:lnTo>
                    <a:pt x="520" y="2018"/>
                  </a:lnTo>
                  <a:lnTo>
                    <a:pt x="810" y="20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72" name="Line 111"/>
            <p:cNvSpPr>
              <a:spLocks noChangeShapeType="1"/>
            </p:cNvSpPr>
            <p:nvPr/>
          </p:nvSpPr>
          <p:spPr bwMode="auto">
            <a:xfrm>
              <a:off x="1311" y="2101"/>
              <a:ext cx="1" cy="1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73" name="Line 112"/>
            <p:cNvSpPr>
              <a:spLocks noChangeShapeType="1"/>
            </p:cNvSpPr>
            <p:nvPr/>
          </p:nvSpPr>
          <p:spPr bwMode="auto">
            <a:xfrm>
              <a:off x="1318" y="2267"/>
              <a:ext cx="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74" name="Line 113"/>
            <p:cNvSpPr>
              <a:spLocks noChangeShapeType="1"/>
            </p:cNvSpPr>
            <p:nvPr/>
          </p:nvSpPr>
          <p:spPr bwMode="auto">
            <a:xfrm>
              <a:off x="1294" y="2180"/>
              <a:ext cx="0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75" name="Freeform 114"/>
            <p:cNvSpPr>
              <a:spLocks/>
            </p:cNvSpPr>
            <p:nvPr/>
          </p:nvSpPr>
          <p:spPr bwMode="auto">
            <a:xfrm>
              <a:off x="1318" y="2101"/>
              <a:ext cx="17" cy="231"/>
            </a:xfrm>
            <a:custGeom>
              <a:avLst/>
              <a:gdLst>
                <a:gd name="T0" fmla="*/ 0 w 40"/>
                <a:gd name="T1" fmla="*/ 0 h 530"/>
                <a:gd name="T2" fmla="*/ 0 w 40"/>
                <a:gd name="T3" fmla="*/ 1 h 530"/>
                <a:gd name="T4" fmla="*/ 0 w 40"/>
                <a:gd name="T5" fmla="*/ 1 h 530"/>
                <a:gd name="T6" fmla="*/ 0 60000 65536"/>
                <a:gd name="T7" fmla="*/ 0 60000 65536"/>
                <a:gd name="T8" fmla="*/ 0 60000 65536"/>
                <a:gd name="T9" fmla="*/ 0 w 40"/>
                <a:gd name="T10" fmla="*/ 0 h 530"/>
                <a:gd name="T11" fmla="*/ 40 w 4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530">
                  <a:moveTo>
                    <a:pt x="40" y="0"/>
                  </a:moveTo>
                  <a:lnTo>
                    <a:pt x="40" y="445"/>
                  </a:lnTo>
                  <a:lnTo>
                    <a:pt x="0" y="5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76" name="Freeform 115"/>
            <p:cNvSpPr>
              <a:spLocks/>
            </p:cNvSpPr>
            <p:nvPr/>
          </p:nvSpPr>
          <p:spPr bwMode="auto">
            <a:xfrm>
              <a:off x="1505" y="1851"/>
              <a:ext cx="26" cy="26"/>
            </a:xfrm>
            <a:custGeom>
              <a:avLst/>
              <a:gdLst>
                <a:gd name="T0" fmla="*/ 0 w 60"/>
                <a:gd name="T1" fmla="*/ 0 h 60"/>
                <a:gd name="T2" fmla="*/ 0 w 60"/>
                <a:gd name="T3" fmla="*/ 0 h 60"/>
                <a:gd name="T4" fmla="*/ 0 w 60"/>
                <a:gd name="T5" fmla="*/ 0 h 60"/>
                <a:gd name="T6" fmla="*/ 0 w 60"/>
                <a:gd name="T7" fmla="*/ 0 h 60"/>
                <a:gd name="T8" fmla="*/ 0 w 60"/>
                <a:gd name="T9" fmla="*/ 0 h 60"/>
                <a:gd name="T10" fmla="*/ 0 w 60"/>
                <a:gd name="T11" fmla="*/ 0 h 60"/>
                <a:gd name="T12" fmla="*/ 0 w 60"/>
                <a:gd name="T13" fmla="*/ 0 h 60"/>
                <a:gd name="T14" fmla="*/ 0 w 60"/>
                <a:gd name="T15" fmla="*/ 0 h 60"/>
                <a:gd name="T16" fmla="*/ 0 w 60"/>
                <a:gd name="T17" fmla="*/ 0 h 60"/>
                <a:gd name="T18" fmla="*/ 0 w 60"/>
                <a:gd name="T19" fmla="*/ 0 h 60"/>
                <a:gd name="T20" fmla="*/ 0 w 60"/>
                <a:gd name="T21" fmla="*/ 0 h 60"/>
                <a:gd name="T22" fmla="*/ 0 w 60"/>
                <a:gd name="T23" fmla="*/ 0 h 60"/>
                <a:gd name="T24" fmla="*/ 0 w 60"/>
                <a:gd name="T25" fmla="*/ 0 h 60"/>
                <a:gd name="T26" fmla="*/ 0 w 60"/>
                <a:gd name="T27" fmla="*/ 0 h 60"/>
                <a:gd name="T28" fmla="*/ 0 w 60"/>
                <a:gd name="T29" fmla="*/ 0 h 60"/>
                <a:gd name="T30" fmla="*/ 0 w 60"/>
                <a:gd name="T31" fmla="*/ 0 h 60"/>
                <a:gd name="T32" fmla="*/ 0 w 60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0"/>
                <a:gd name="T53" fmla="*/ 60 w 6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0">
                  <a:moveTo>
                    <a:pt x="60" y="30"/>
                  </a:moveTo>
                  <a:lnTo>
                    <a:pt x="55" y="40"/>
                  </a:lnTo>
                  <a:lnTo>
                    <a:pt x="50" y="50"/>
                  </a:lnTo>
                  <a:lnTo>
                    <a:pt x="40" y="55"/>
                  </a:lnTo>
                  <a:lnTo>
                    <a:pt x="30" y="60"/>
                  </a:lnTo>
                  <a:lnTo>
                    <a:pt x="20" y="55"/>
                  </a:lnTo>
                  <a:lnTo>
                    <a:pt x="10" y="50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10"/>
                  </a:lnTo>
                  <a:lnTo>
                    <a:pt x="55" y="20"/>
                  </a:lnTo>
                  <a:lnTo>
                    <a:pt x="6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77" name="Freeform 116"/>
            <p:cNvSpPr>
              <a:spLocks/>
            </p:cNvSpPr>
            <p:nvPr/>
          </p:nvSpPr>
          <p:spPr bwMode="auto">
            <a:xfrm>
              <a:off x="1512" y="2642"/>
              <a:ext cx="26" cy="26"/>
            </a:xfrm>
            <a:custGeom>
              <a:avLst/>
              <a:gdLst>
                <a:gd name="T0" fmla="*/ 0 w 60"/>
                <a:gd name="T1" fmla="*/ 0 h 60"/>
                <a:gd name="T2" fmla="*/ 0 w 60"/>
                <a:gd name="T3" fmla="*/ 0 h 60"/>
                <a:gd name="T4" fmla="*/ 0 w 60"/>
                <a:gd name="T5" fmla="*/ 0 h 60"/>
                <a:gd name="T6" fmla="*/ 0 w 60"/>
                <a:gd name="T7" fmla="*/ 0 h 60"/>
                <a:gd name="T8" fmla="*/ 0 w 60"/>
                <a:gd name="T9" fmla="*/ 0 h 60"/>
                <a:gd name="T10" fmla="*/ 0 w 60"/>
                <a:gd name="T11" fmla="*/ 0 h 60"/>
                <a:gd name="T12" fmla="*/ 0 w 60"/>
                <a:gd name="T13" fmla="*/ 0 h 60"/>
                <a:gd name="T14" fmla="*/ 0 w 60"/>
                <a:gd name="T15" fmla="*/ 0 h 60"/>
                <a:gd name="T16" fmla="*/ 0 w 60"/>
                <a:gd name="T17" fmla="*/ 0 h 60"/>
                <a:gd name="T18" fmla="*/ 0 w 60"/>
                <a:gd name="T19" fmla="*/ 0 h 60"/>
                <a:gd name="T20" fmla="*/ 0 w 60"/>
                <a:gd name="T21" fmla="*/ 0 h 60"/>
                <a:gd name="T22" fmla="*/ 0 w 60"/>
                <a:gd name="T23" fmla="*/ 0 h 60"/>
                <a:gd name="T24" fmla="*/ 0 w 60"/>
                <a:gd name="T25" fmla="*/ 0 h 60"/>
                <a:gd name="T26" fmla="*/ 0 w 60"/>
                <a:gd name="T27" fmla="*/ 0 h 60"/>
                <a:gd name="T28" fmla="*/ 0 w 60"/>
                <a:gd name="T29" fmla="*/ 0 h 60"/>
                <a:gd name="T30" fmla="*/ 0 w 60"/>
                <a:gd name="T31" fmla="*/ 0 h 60"/>
                <a:gd name="T32" fmla="*/ 0 w 60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0"/>
                <a:gd name="T53" fmla="*/ 60 w 6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0">
                  <a:moveTo>
                    <a:pt x="60" y="30"/>
                  </a:moveTo>
                  <a:lnTo>
                    <a:pt x="55" y="40"/>
                  </a:lnTo>
                  <a:lnTo>
                    <a:pt x="50" y="50"/>
                  </a:lnTo>
                  <a:lnTo>
                    <a:pt x="40" y="55"/>
                  </a:lnTo>
                  <a:lnTo>
                    <a:pt x="30" y="60"/>
                  </a:lnTo>
                  <a:lnTo>
                    <a:pt x="20" y="55"/>
                  </a:lnTo>
                  <a:lnTo>
                    <a:pt x="10" y="50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10"/>
                  </a:lnTo>
                  <a:lnTo>
                    <a:pt x="55" y="20"/>
                  </a:lnTo>
                  <a:lnTo>
                    <a:pt x="6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78" name="Line 117"/>
            <p:cNvSpPr>
              <a:spLocks noChangeShapeType="1"/>
            </p:cNvSpPr>
            <p:nvPr/>
          </p:nvSpPr>
          <p:spPr bwMode="auto">
            <a:xfrm flipH="1">
              <a:off x="1294" y="2147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79" name="Line 118"/>
            <p:cNvSpPr>
              <a:spLocks noChangeShapeType="1"/>
            </p:cNvSpPr>
            <p:nvPr/>
          </p:nvSpPr>
          <p:spPr bwMode="auto">
            <a:xfrm flipH="1">
              <a:off x="1294" y="2169"/>
              <a:ext cx="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80" name="Freeform 119"/>
            <p:cNvSpPr>
              <a:spLocks/>
            </p:cNvSpPr>
            <p:nvPr/>
          </p:nvSpPr>
          <p:spPr bwMode="auto">
            <a:xfrm>
              <a:off x="1425" y="1862"/>
              <a:ext cx="0" cy="795"/>
            </a:xfrm>
            <a:custGeom>
              <a:avLst/>
              <a:gdLst>
                <a:gd name="T0" fmla="*/ 0 h 1823"/>
                <a:gd name="T1" fmla="*/ 6 h 1823"/>
                <a:gd name="T2" fmla="*/ 0 h 1823"/>
                <a:gd name="T3" fmla="*/ 0 60000 65536"/>
                <a:gd name="T4" fmla="*/ 0 60000 65536"/>
                <a:gd name="T5" fmla="*/ 0 60000 65536"/>
                <a:gd name="T6" fmla="*/ 0 h 1823"/>
                <a:gd name="T7" fmla="*/ 1823 h 182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823">
                  <a:moveTo>
                    <a:pt x="0" y="0"/>
                  </a:move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1" name="Freeform 120"/>
            <p:cNvSpPr>
              <a:spLocks/>
            </p:cNvSpPr>
            <p:nvPr/>
          </p:nvSpPr>
          <p:spPr bwMode="auto">
            <a:xfrm>
              <a:off x="1425" y="1862"/>
              <a:ext cx="0" cy="795"/>
            </a:xfrm>
            <a:custGeom>
              <a:avLst/>
              <a:gdLst>
                <a:gd name="T0" fmla="*/ 0 h 1823"/>
                <a:gd name="T1" fmla="*/ 6 h 1823"/>
                <a:gd name="T2" fmla="*/ 0 h 1823"/>
                <a:gd name="T3" fmla="*/ 0 60000 65536"/>
                <a:gd name="T4" fmla="*/ 0 60000 65536"/>
                <a:gd name="T5" fmla="*/ 0 60000 65536"/>
                <a:gd name="T6" fmla="*/ 0 h 1823"/>
                <a:gd name="T7" fmla="*/ 1823 h 182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823">
                  <a:moveTo>
                    <a:pt x="0" y="0"/>
                  </a:moveTo>
                  <a:lnTo>
                    <a:pt x="0" y="182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2" name="Freeform 121"/>
            <p:cNvSpPr>
              <a:spLocks/>
            </p:cNvSpPr>
            <p:nvPr/>
          </p:nvSpPr>
          <p:spPr bwMode="auto">
            <a:xfrm>
              <a:off x="1388" y="1860"/>
              <a:ext cx="0" cy="797"/>
            </a:xfrm>
            <a:custGeom>
              <a:avLst/>
              <a:gdLst>
                <a:gd name="T0" fmla="*/ 0 h 1828"/>
                <a:gd name="T1" fmla="*/ 6 h 1828"/>
                <a:gd name="T2" fmla="*/ 0 h 1828"/>
                <a:gd name="T3" fmla="*/ 0 60000 65536"/>
                <a:gd name="T4" fmla="*/ 0 60000 65536"/>
                <a:gd name="T5" fmla="*/ 0 60000 65536"/>
                <a:gd name="T6" fmla="*/ 0 h 1828"/>
                <a:gd name="T7" fmla="*/ 1828 h 182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828">
                  <a:moveTo>
                    <a:pt x="0" y="0"/>
                  </a:moveTo>
                  <a:lnTo>
                    <a:pt x="0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3" name="Freeform 122"/>
            <p:cNvSpPr>
              <a:spLocks/>
            </p:cNvSpPr>
            <p:nvPr/>
          </p:nvSpPr>
          <p:spPr bwMode="auto">
            <a:xfrm>
              <a:off x="1388" y="1860"/>
              <a:ext cx="0" cy="797"/>
            </a:xfrm>
            <a:custGeom>
              <a:avLst/>
              <a:gdLst>
                <a:gd name="T0" fmla="*/ 0 h 1828"/>
                <a:gd name="T1" fmla="*/ 6 h 1828"/>
                <a:gd name="T2" fmla="*/ 0 h 1828"/>
                <a:gd name="T3" fmla="*/ 0 60000 65536"/>
                <a:gd name="T4" fmla="*/ 0 60000 65536"/>
                <a:gd name="T5" fmla="*/ 0 60000 65536"/>
                <a:gd name="T6" fmla="*/ 0 h 1828"/>
                <a:gd name="T7" fmla="*/ 1828 h 182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828">
                  <a:moveTo>
                    <a:pt x="0" y="0"/>
                  </a:moveTo>
                  <a:lnTo>
                    <a:pt x="0" y="18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4" name="Freeform 123"/>
            <p:cNvSpPr>
              <a:spLocks/>
            </p:cNvSpPr>
            <p:nvPr/>
          </p:nvSpPr>
          <p:spPr bwMode="auto">
            <a:xfrm>
              <a:off x="1388" y="1892"/>
              <a:ext cx="37" cy="1"/>
            </a:xfrm>
            <a:custGeom>
              <a:avLst/>
              <a:gdLst>
                <a:gd name="T0" fmla="*/ 0 w 85"/>
                <a:gd name="T1" fmla="*/ 0 h 1"/>
                <a:gd name="T2" fmla="*/ 0 w 85"/>
                <a:gd name="T3" fmla="*/ 0 h 1"/>
                <a:gd name="T4" fmla="*/ 0 w 85"/>
                <a:gd name="T5" fmla="*/ 0 h 1"/>
                <a:gd name="T6" fmla="*/ 0 60000 65536"/>
                <a:gd name="T7" fmla="*/ 0 60000 65536"/>
                <a:gd name="T8" fmla="*/ 0 60000 65536"/>
                <a:gd name="T9" fmla="*/ 0 w 85"/>
                <a:gd name="T10" fmla="*/ 0 h 1"/>
                <a:gd name="T11" fmla="*/ 85 w 8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">
                  <a:moveTo>
                    <a:pt x="85" y="0"/>
                  </a:moveTo>
                  <a:lnTo>
                    <a:pt x="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5" name="Freeform 124"/>
            <p:cNvSpPr>
              <a:spLocks/>
            </p:cNvSpPr>
            <p:nvPr/>
          </p:nvSpPr>
          <p:spPr bwMode="auto">
            <a:xfrm>
              <a:off x="1388" y="1892"/>
              <a:ext cx="37" cy="1"/>
            </a:xfrm>
            <a:custGeom>
              <a:avLst/>
              <a:gdLst>
                <a:gd name="T0" fmla="*/ 0 w 85"/>
                <a:gd name="T1" fmla="*/ 0 h 1"/>
                <a:gd name="T2" fmla="*/ 0 w 85"/>
                <a:gd name="T3" fmla="*/ 0 h 1"/>
                <a:gd name="T4" fmla="*/ 0 w 85"/>
                <a:gd name="T5" fmla="*/ 0 h 1"/>
                <a:gd name="T6" fmla="*/ 0 60000 65536"/>
                <a:gd name="T7" fmla="*/ 0 60000 65536"/>
                <a:gd name="T8" fmla="*/ 0 60000 65536"/>
                <a:gd name="T9" fmla="*/ 0 w 85"/>
                <a:gd name="T10" fmla="*/ 0 h 1"/>
                <a:gd name="T11" fmla="*/ 85 w 8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">
                  <a:moveTo>
                    <a:pt x="85" y="0"/>
                  </a:move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6" name="Freeform 125"/>
            <p:cNvSpPr>
              <a:spLocks/>
            </p:cNvSpPr>
            <p:nvPr/>
          </p:nvSpPr>
          <p:spPr bwMode="auto">
            <a:xfrm>
              <a:off x="1289" y="2657"/>
              <a:ext cx="352" cy="262"/>
            </a:xfrm>
            <a:custGeom>
              <a:avLst/>
              <a:gdLst>
                <a:gd name="T0" fmla="*/ 1 w 805"/>
                <a:gd name="T1" fmla="*/ 0 h 600"/>
                <a:gd name="T2" fmla="*/ 1 w 805"/>
                <a:gd name="T3" fmla="*/ 0 h 600"/>
                <a:gd name="T4" fmla="*/ 0 w 805"/>
                <a:gd name="T5" fmla="*/ 0 h 600"/>
                <a:gd name="T6" fmla="*/ 0 w 805"/>
                <a:gd name="T7" fmla="*/ 2 h 600"/>
                <a:gd name="T8" fmla="*/ 3 w 805"/>
                <a:gd name="T9" fmla="*/ 2 h 600"/>
                <a:gd name="T10" fmla="*/ 3 w 805"/>
                <a:gd name="T11" fmla="*/ 0 h 600"/>
                <a:gd name="T12" fmla="*/ 1 w 805"/>
                <a:gd name="T13" fmla="*/ 0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5"/>
                <a:gd name="T22" fmla="*/ 0 h 600"/>
                <a:gd name="T23" fmla="*/ 805 w 805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5" h="600">
                  <a:moveTo>
                    <a:pt x="515" y="100"/>
                  </a:moveTo>
                  <a:lnTo>
                    <a:pt x="460" y="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805" y="600"/>
                  </a:lnTo>
                  <a:lnTo>
                    <a:pt x="805" y="100"/>
                  </a:lnTo>
                  <a:lnTo>
                    <a:pt x="515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7" name="Freeform 126"/>
            <p:cNvSpPr>
              <a:spLocks/>
            </p:cNvSpPr>
            <p:nvPr/>
          </p:nvSpPr>
          <p:spPr bwMode="auto">
            <a:xfrm>
              <a:off x="1431" y="2657"/>
              <a:ext cx="1" cy="262"/>
            </a:xfrm>
            <a:custGeom>
              <a:avLst/>
              <a:gdLst>
                <a:gd name="T0" fmla="*/ 0 w 1"/>
                <a:gd name="T1" fmla="*/ 0 h 600"/>
                <a:gd name="T2" fmla="*/ 0 w 1"/>
                <a:gd name="T3" fmla="*/ 2 h 600"/>
                <a:gd name="T4" fmla="*/ 0 w 1"/>
                <a:gd name="T5" fmla="*/ 0 h 600"/>
                <a:gd name="T6" fmla="*/ 0 60000 65536"/>
                <a:gd name="T7" fmla="*/ 0 60000 65536"/>
                <a:gd name="T8" fmla="*/ 0 60000 65536"/>
                <a:gd name="T9" fmla="*/ 0 w 1"/>
                <a:gd name="T10" fmla="*/ 0 h 600"/>
                <a:gd name="T11" fmla="*/ 1 w 1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00">
                  <a:moveTo>
                    <a:pt x="0" y="0"/>
                  </a:move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8" name="Freeform 127"/>
            <p:cNvSpPr>
              <a:spLocks/>
            </p:cNvSpPr>
            <p:nvPr/>
          </p:nvSpPr>
          <p:spPr bwMode="auto">
            <a:xfrm>
              <a:off x="1431" y="2657"/>
              <a:ext cx="1" cy="262"/>
            </a:xfrm>
            <a:custGeom>
              <a:avLst/>
              <a:gdLst>
                <a:gd name="T0" fmla="*/ 0 w 1"/>
                <a:gd name="T1" fmla="*/ 0 h 600"/>
                <a:gd name="T2" fmla="*/ 0 w 1"/>
                <a:gd name="T3" fmla="*/ 2 h 600"/>
                <a:gd name="T4" fmla="*/ 0 w 1"/>
                <a:gd name="T5" fmla="*/ 0 h 600"/>
                <a:gd name="T6" fmla="*/ 0 60000 65536"/>
                <a:gd name="T7" fmla="*/ 0 60000 65536"/>
                <a:gd name="T8" fmla="*/ 0 60000 65536"/>
                <a:gd name="T9" fmla="*/ 0 w 1"/>
                <a:gd name="T10" fmla="*/ 0 h 600"/>
                <a:gd name="T11" fmla="*/ 1 w 1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00">
                  <a:moveTo>
                    <a:pt x="0" y="0"/>
                  </a:moveTo>
                  <a:lnTo>
                    <a:pt x="0" y="60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89" name="Freeform 128"/>
            <p:cNvSpPr>
              <a:spLocks/>
            </p:cNvSpPr>
            <p:nvPr/>
          </p:nvSpPr>
          <p:spPr bwMode="auto">
            <a:xfrm>
              <a:off x="1289" y="1600"/>
              <a:ext cx="352" cy="260"/>
            </a:xfrm>
            <a:custGeom>
              <a:avLst/>
              <a:gdLst>
                <a:gd name="T0" fmla="*/ 1 w 805"/>
                <a:gd name="T1" fmla="*/ 1 h 595"/>
                <a:gd name="T2" fmla="*/ 1 w 805"/>
                <a:gd name="T3" fmla="*/ 2 h 595"/>
                <a:gd name="T4" fmla="*/ 0 w 805"/>
                <a:gd name="T5" fmla="*/ 2 h 595"/>
                <a:gd name="T6" fmla="*/ 0 w 805"/>
                <a:gd name="T7" fmla="*/ 0 h 595"/>
                <a:gd name="T8" fmla="*/ 3 w 805"/>
                <a:gd name="T9" fmla="*/ 0 h 595"/>
                <a:gd name="T10" fmla="*/ 3 w 805"/>
                <a:gd name="T11" fmla="*/ 1 h 595"/>
                <a:gd name="T12" fmla="*/ 1 w 805"/>
                <a:gd name="T13" fmla="*/ 1 h 5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5"/>
                <a:gd name="T22" fmla="*/ 0 h 595"/>
                <a:gd name="T23" fmla="*/ 805 w 805"/>
                <a:gd name="T24" fmla="*/ 595 h 5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5" h="595">
                  <a:moveTo>
                    <a:pt x="515" y="505"/>
                  </a:moveTo>
                  <a:lnTo>
                    <a:pt x="445" y="595"/>
                  </a:lnTo>
                  <a:lnTo>
                    <a:pt x="0" y="595"/>
                  </a:lnTo>
                  <a:lnTo>
                    <a:pt x="0" y="0"/>
                  </a:lnTo>
                  <a:lnTo>
                    <a:pt x="805" y="0"/>
                  </a:lnTo>
                  <a:lnTo>
                    <a:pt x="805" y="505"/>
                  </a:lnTo>
                  <a:lnTo>
                    <a:pt x="515" y="5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0" name="Freeform 129"/>
            <p:cNvSpPr>
              <a:spLocks/>
            </p:cNvSpPr>
            <p:nvPr/>
          </p:nvSpPr>
          <p:spPr bwMode="auto">
            <a:xfrm>
              <a:off x="1289" y="1600"/>
              <a:ext cx="352" cy="260"/>
            </a:xfrm>
            <a:custGeom>
              <a:avLst/>
              <a:gdLst>
                <a:gd name="T0" fmla="*/ 1 w 805"/>
                <a:gd name="T1" fmla="*/ 1 h 595"/>
                <a:gd name="T2" fmla="*/ 1 w 805"/>
                <a:gd name="T3" fmla="*/ 2 h 595"/>
                <a:gd name="T4" fmla="*/ 0 w 805"/>
                <a:gd name="T5" fmla="*/ 2 h 595"/>
                <a:gd name="T6" fmla="*/ 0 w 805"/>
                <a:gd name="T7" fmla="*/ 0 h 595"/>
                <a:gd name="T8" fmla="*/ 3 w 805"/>
                <a:gd name="T9" fmla="*/ 0 h 595"/>
                <a:gd name="T10" fmla="*/ 3 w 805"/>
                <a:gd name="T11" fmla="*/ 1 h 595"/>
                <a:gd name="T12" fmla="*/ 1 w 805"/>
                <a:gd name="T13" fmla="*/ 1 h 5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5"/>
                <a:gd name="T22" fmla="*/ 0 h 595"/>
                <a:gd name="T23" fmla="*/ 805 w 805"/>
                <a:gd name="T24" fmla="*/ 595 h 5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5" h="595">
                  <a:moveTo>
                    <a:pt x="515" y="505"/>
                  </a:moveTo>
                  <a:lnTo>
                    <a:pt x="445" y="595"/>
                  </a:lnTo>
                  <a:lnTo>
                    <a:pt x="0" y="595"/>
                  </a:lnTo>
                  <a:lnTo>
                    <a:pt x="0" y="0"/>
                  </a:lnTo>
                  <a:lnTo>
                    <a:pt x="805" y="0"/>
                  </a:lnTo>
                  <a:lnTo>
                    <a:pt x="805" y="505"/>
                  </a:lnTo>
                  <a:lnTo>
                    <a:pt x="515" y="50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1" name="Freeform 130"/>
            <p:cNvSpPr>
              <a:spLocks/>
            </p:cNvSpPr>
            <p:nvPr/>
          </p:nvSpPr>
          <p:spPr bwMode="auto">
            <a:xfrm>
              <a:off x="1431" y="1600"/>
              <a:ext cx="1" cy="260"/>
            </a:xfrm>
            <a:custGeom>
              <a:avLst/>
              <a:gdLst>
                <a:gd name="T0" fmla="*/ 0 w 1"/>
                <a:gd name="T1" fmla="*/ 2 h 595"/>
                <a:gd name="T2" fmla="*/ 0 w 1"/>
                <a:gd name="T3" fmla="*/ 0 h 595"/>
                <a:gd name="T4" fmla="*/ 0 w 1"/>
                <a:gd name="T5" fmla="*/ 2 h 595"/>
                <a:gd name="T6" fmla="*/ 0 60000 65536"/>
                <a:gd name="T7" fmla="*/ 0 60000 65536"/>
                <a:gd name="T8" fmla="*/ 0 60000 65536"/>
                <a:gd name="T9" fmla="*/ 0 w 1"/>
                <a:gd name="T10" fmla="*/ 0 h 595"/>
                <a:gd name="T11" fmla="*/ 1 w 1"/>
                <a:gd name="T12" fmla="*/ 595 h 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95">
                  <a:moveTo>
                    <a:pt x="0" y="595"/>
                  </a:moveTo>
                  <a:lnTo>
                    <a:pt x="0" y="0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2" name="Freeform 131"/>
            <p:cNvSpPr>
              <a:spLocks/>
            </p:cNvSpPr>
            <p:nvPr/>
          </p:nvSpPr>
          <p:spPr bwMode="auto">
            <a:xfrm>
              <a:off x="1431" y="1600"/>
              <a:ext cx="1" cy="260"/>
            </a:xfrm>
            <a:custGeom>
              <a:avLst/>
              <a:gdLst>
                <a:gd name="T0" fmla="*/ 0 w 1"/>
                <a:gd name="T1" fmla="*/ 2 h 595"/>
                <a:gd name="T2" fmla="*/ 0 w 1"/>
                <a:gd name="T3" fmla="*/ 0 h 595"/>
                <a:gd name="T4" fmla="*/ 0 w 1"/>
                <a:gd name="T5" fmla="*/ 2 h 595"/>
                <a:gd name="T6" fmla="*/ 0 60000 65536"/>
                <a:gd name="T7" fmla="*/ 0 60000 65536"/>
                <a:gd name="T8" fmla="*/ 0 60000 65536"/>
                <a:gd name="T9" fmla="*/ 0 w 1"/>
                <a:gd name="T10" fmla="*/ 0 h 595"/>
                <a:gd name="T11" fmla="*/ 1 w 1"/>
                <a:gd name="T12" fmla="*/ 595 h 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95">
                  <a:moveTo>
                    <a:pt x="0" y="595"/>
                  </a:moveTo>
                  <a:lnTo>
                    <a:pt x="0" y="0"/>
                  </a:lnTo>
                  <a:lnTo>
                    <a:pt x="0" y="5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3" name="Rectangle 132"/>
            <p:cNvSpPr>
              <a:spLocks noChangeArrowheads="1"/>
            </p:cNvSpPr>
            <p:nvPr/>
          </p:nvSpPr>
          <p:spPr bwMode="auto">
            <a:xfrm>
              <a:off x="1446" y="2738"/>
              <a:ext cx="175" cy="15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4" name="Freeform 133"/>
            <p:cNvSpPr>
              <a:spLocks/>
            </p:cNvSpPr>
            <p:nvPr/>
          </p:nvSpPr>
          <p:spPr bwMode="auto">
            <a:xfrm>
              <a:off x="1462" y="2753"/>
              <a:ext cx="11" cy="1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10" y="0"/>
                  </a:moveTo>
                  <a:lnTo>
                    <a:pt x="20" y="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0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5" name="Freeform 134"/>
            <p:cNvSpPr>
              <a:spLocks/>
            </p:cNvSpPr>
            <p:nvPr/>
          </p:nvSpPr>
          <p:spPr bwMode="auto">
            <a:xfrm>
              <a:off x="1462" y="2864"/>
              <a:ext cx="11" cy="1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10" y="0"/>
                  </a:moveTo>
                  <a:lnTo>
                    <a:pt x="20" y="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0" y="25"/>
                  </a:lnTo>
                  <a:lnTo>
                    <a:pt x="5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6" name="Freeform 135"/>
            <p:cNvSpPr>
              <a:spLocks/>
            </p:cNvSpPr>
            <p:nvPr/>
          </p:nvSpPr>
          <p:spPr bwMode="auto">
            <a:xfrm>
              <a:off x="1595" y="2753"/>
              <a:ext cx="11" cy="1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10" y="0"/>
                  </a:moveTo>
                  <a:lnTo>
                    <a:pt x="20" y="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7" name="Freeform 136"/>
            <p:cNvSpPr>
              <a:spLocks/>
            </p:cNvSpPr>
            <p:nvPr/>
          </p:nvSpPr>
          <p:spPr bwMode="auto">
            <a:xfrm>
              <a:off x="1595" y="2864"/>
              <a:ext cx="11" cy="1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10" y="0"/>
                  </a:moveTo>
                  <a:lnTo>
                    <a:pt x="20" y="5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8" name="Freeform 137"/>
            <p:cNvSpPr>
              <a:spLocks/>
            </p:cNvSpPr>
            <p:nvPr/>
          </p:nvSpPr>
          <p:spPr bwMode="auto">
            <a:xfrm>
              <a:off x="1494" y="1411"/>
              <a:ext cx="96" cy="156"/>
            </a:xfrm>
            <a:custGeom>
              <a:avLst/>
              <a:gdLst>
                <a:gd name="T0" fmla="*/ 0 w 220"/>
                <a:gd name="T1" fmla="*/ 1 h 359"/>
                <a:gd name="T2" fmla="*/ 0 w 220"/>
                <a:gd name="T3" fmla="*/ 0 h 359"/>
                <a:gd name="T4" fmla="*/ 0 w 220"/>
                <a:gd name="T5" fmla="*/ 0 h 359"/>
                <a:gd name="T6" fmla="*/ 0 w 220"/>
                <a:gd name="T7" fmla="*/ 0 h 359"/>
                <a:gd name="T8" fmla="*/ 0 w 220"/>
                <a:gd name="T9" fmla="*/ 0 h 359"/>
                <a:gd name="T10" fmla="*/ 0 w 220"/>
                <a:gd name="T11" fmla="*/ 0 h 359"/>
                <a:gd name="T12" fmla="*/ 0 w 220"/>
                <a:gd name="T13" fmla="*/ 1 h 359"/>
                <a:gd name="T14" fmla="*/ 0 w 220"/>
                <a:gd name="T15" fmla="*/ 1 h 3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359"/>
                <a:gd name="T26" fmla="*/ 220 w 220"/>
                <a:gd name="T27" fmla="*/ 359 h 3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359">
                  <a:moveTo>
                    <a:pt x="185" y="359"/>
                  </a:moveTo>
                  <a:lnTo>
                    <a:pt x="185" y="179"/>
                  </a:lnTo>
                  <a:lnTo>
                    <a:pt x="220" y="179"/>
                  </a:lnTo>
                  <a:lnTo>
                    <a:pt x="110" y="0"/>
                  </a:lnTo>
                  <a:lnTo>
                    <a:pt x="0" y="179"/>
                  </a:lnTo>
                  <a:lnTo>
                    <a:pt x="40" y="179"/>
                  </a:lnTo>
                  <a:lnTo>
                    <a:pt x="40" y="359"/>
                  </a:lnTo>
                  <a:lnTo>
                    <a:pt x="185" y="359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9" name="Freeform 138"/>
            <p:cNvSpPr>
              <a:spLocks/>
            </p:cNvSpPr>
            <p:nvPr/>
          </p:nvSpPr>
          <p:spPr bwMode="auto">
            <a:xfrm>
              <a:off x="1494" y="1411"/>
              <a:ext cx="96" cy="156"/>
            </a:xfrm>
            <a:custGeom>
              <a:avLst/>
              <a:gdLst>
                <a:gd name="T0" fmla="*/ 0 w 220"/>
                <a:gd name="T1" fmla="*/ 1 h 359"/>
                <a:gd name="T2" fmla="*/ 0 w 220"/>
                <a:gd name="T3" fmla="*/ 0 h 359"/>
                <a:gd name="T4" fmla="*/ 0 w 220"/>
                <a:gd name="T5" fmla="*/ 0 h 359"/>
                <a:gd name="T6" fmla="*/ 0 w 220"/>
                <a:gd name="T7" fmla="*/ 0 h 359"/>
                <a:gd name="T8" fmla="*/ 0 w 220"/>
                <a:gd name="T9" fmla="*/ 0 h 359"/>
                <a:gd name="T10" fmla="*/ 0 w 220"/>
                <a:gd name="T11" fmla="*/ 0 h 359"/>
                <a:gd name="T12" fmla="*/ 0 w 220"/>
                <a:gd name="T13" fmla="*/ 1 h 359"/>
                <a:gd name="T14" fmla="*/ 0 w 220"/>
                <a:gd name="T15" fmla="*/ 1 h 3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359"/>
                <a:gd name="T26" fmla="*/ 220 w 220"/>
                <a:gd name="T27" fmla="*/ 359 h 3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359">
                  <a:moveTo>
                    <a:pt x="185" y="359"/>
                  </a:moveTo>
                  <a:lnTo>
                    <a:pt x="185" y="179"/>
                  </a:lnTo>
                  <a:lnTo>
                    <a:pt x="220" y="179"/>
                  </a:lnTo>
                  <a:lnTo>
                    <a:pt x="110" y="0"/>
                  </a:lnTo>
                  <a:lnTo>
                    <a:pt x="0" y="179"/>
                  </a:lnTo>
                  <a:lnTo>
                    <a:pt x="40" y="179"/>
                  </a:lnTo>
                  <a:lnTo>
                    <a:pt x="40" y="359"/>
                  </a:lnTo>
                  <a:lnTo>
                    <a:pt x="185" y="35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0" name="Freeform 139"/>
            <p:cNvSpPr>
              <a:spLocks/>
            </p:cNvSpPr>
            <p:nvPr/>
          </p:nvSpPr>
          <p:spPr bwMode="auto">
            <a:xfrm>
              <a:off x="852" y="1480"/>
              <a:ext cx="32" cy="50"/>
            </a:xfrm>
            <a:custGeom>
              <a:avLst/>
              <a:gdLst>
                <a:gd name="T0" fmla="*/ 0 w 75"/>
                <a:gd name="T1" fmla="*/ 0 h 115"/>
                <a:gd name="T2" fmla="*/ 0 w 75"/>
                <a:gd name="T3" fmla="*/ 0 h 115"/>
                <a:gd name="T4" fmla="*/ 0 w 75"/>
                <a:gd name="T5" fmla="*/ 0 h 115"/>
                <a:gd name="T6" fmla="*/ 0 w 75"/>
                <a:gd name="T7" fmla="*/ 0 h 115"/>
                <a:gd name="T8" fmla="*/ 0 w 75"/>
                <a:gd name="T9" fmla="*/ 0 h 115"/>
                <a:gd name="T10" fmla="*/ 0 w 75"/>
                <a:gd name="T11" fmla="*/ 0 h 115"/>
                <a:gd name="T12" fmla="*/ 0 w 75"/>
                <a:gd name="T13" fmla="*/ 0 h 115"/>
                <a:gd name="T14" fmla="*/ 0 w 75"/>
                <a:gd name="T15" fmla="*/ 0 h 115"/>
                <a:gd name="T16" fmla="*/ 0 w 75"/>
                <a:gd name="T17" fmla="*/ 0 h 115"/>
                <a:gd name="T18" fmla="*/ 0 w 75"/>
                <a:gd name="T19" fmla="*/ 0 h 115"/>
                <a:gd name="T20" fmla="*/ 0 w 75"/>
                <a:gd name="T21" fmla="*/ 0 h 115"/>
                <a:gd name="T22" fmla="*/ 0 w 75"/>
                <a:gd name="T23" fmla="*/ 0 h 115"/>
                <a:gd name="T24" fmla="*/ 0 w 75"/>
                <a:gd name="T25" fmla="*/ 0 h 115"/>
                <a:gd name="T26" fmla="*/ 0 w 75"/>
                <a:gd name="T27" fmla="*/ 0 h 115"/>
                <a:gd name="T28" fmla="*/ 0 w 75"/>
                <a:gd name="T29" fmla="*/ 0 h 115"/>
                <a:gd name="T30" fmla="*/ 0 w 75"/>
                <a:gd name="T31" fmla="*/ 0 h 115"/>
                <a:gd name="T32" fmla="*/ 0 w 75"/>
                <a:gd name="T33" fmla="*/ 0 h 115"/>
                <a:gd name="T34" fmla="*/ 0 w 75"/>
                <a:gd name="T35" fmla="*/ 0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115"/>
                <a:gd name="T56" fmla="*/ 75 w 75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115">
                  <a:moveTo>
                    <a:pt x="0" y="15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10"/>
                  </a:lnTo>
                  <a:lnTo>
                    <a:pt x="60" y="25"/>
                  </a:lnTo>
                  <a:lnTo>
                    <a:pt x="50" y="45"/>
                  </a:lnTo>
                  <a:lnTo>
                    <a:pt x="40" y="60"/>
                  </a:lnTo>
                  <a:lnTo>
                    <a:pt x="35" y="80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15" y="115"/>
                  </a:lnTo>
                  <a:lnTo>
                    <a:pt x="15" y="100"/>
                  </a:lnTo>
                  <a:lnTo>
                    <a:pt x="20" y="80"/>
                  </a:lnTo>
                  <a:lnTo>
                    <a:pt x="25" y="60"/>
                  </a:lnTo>
                  <a:lnTo>
                    <a:pt x="35" y="45"/>
                  </a:lnTo>
                  <a:lnTo>
                    <a:pt x="45" y="30"/>
                  </a:lnTo>
                  <a:lnTo>
                    <a:pt x="5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1" name="Line 140"/>
            <p:cNvSpPr>
              <a:spLocks noChangeShapeType="1"/>
            </p:cNvSpPr>
            <p:nvPr/>
          </p:nvSpPr>
          <p:spPr bwMode="auto">
            <a:xfrm flipH="1" flipV="1">
              <a:off x="1578" y="2659"/>
              <a:ext cx="135" cy="1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02" name="Line 141"/>
            <p:cNvSpPr>
              <a:spLocks noChangeShapeType="1"/>
            </p:cNvSpPr>
            <p:nvPr/>
          </p:nvSpPr>
          <p:spPr bwMode="auto">
            <a:xfrm flipV="1">
              <a:off x="853" y="3773"/>
              <a:ext cx="85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03" name="Line 142"/>
            <p:cNvSpPr>
              <a:spLocks noChangeShapeType="1"/>
            </p:cNvSpPr>
            <p:nvPr/>
          </p:nvSpPr>
          <p:spPr bwMode="auto">
            <a:xfrm flipV="1">
              <a:off x="1431" y="2919"/>
              <a:ext cx="1" cy="7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04" name="Rectangle 143"/>
            <p:cNvSpPr>
              <a:spLocks noChangeArrowheads="1"/>
            </p:cNvSpPr>
            <p:nvPr/>
          </p:nvSpPr>
          <p:spPr bwMode="auto">
            <a:xfrm>
              <a:off x="1152" y="3690"/>
              <a:ext cx="534" cy="14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5" name="Freeform 144"/>
            <p:cNvSpPr>
              <a:spLocks/>
            </p:cNvSpPr>
            <p:nvPr/>
          </p:nvSpPr>
          <p:spPr bwMode="auto">
            <a:xfrm>
              <a:off x="1143" y="3128"/>
              <a:ext cx="164" cy="104"/>
            </a:xfrm>
            <a:custGeom>
              <a:avLst/>
              <a:gdLst>
                <a:gd name="T0" fmla="*/ 0 w 376"/>
                <a:gd name="T1" fmla="*/ 0 h 240"/>
                <a:gd name="T2" fmla="*/ 0 w 376"/>
                <a:gd name="T3" fmla="*/ 0 h 240"/>
                <a:gd name="T4" fmla="*/ 1 w 376"/>
                <a:gd name="T5" fmla="*/ 1 h 240"/>
                <a:gd name="T6" fmla="*/ 1 w 376"/>
                <a:gd name="T7" fmla="*/ 1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6"/>
                <a:gd name="T13" fmla="*/ 0 h 240"/>
                <a:gd name="T14" fmla="*/ 376 w 37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6" h="240">
                  <a:moveTo>
                    <a:pt x="0" y="0"/>
                  </a:moveTo>
                  <a:lnTo>
                    <a:pt x="50" y="0"/>
                  </a:lnTo>
                  <a:lnTo>
                    <a:pt x="290" y="240"/>
                  </a:lnTo>
                  <a:lnTo>
                    <a:pt x="376" y="2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6" name="Freeform 145"/>
            <p:cNvSpPr>
              <a:spLocks/>
            </p:cNvSpPr>
            <p:nvPr/>
          </p:nvSpPr>
          <p:spPr bwMode="auto">
            <a:xfrm>
              <a:off x="1145" y="3232"/>
              <a:ext cx="164" cy="264"/>
            </a:xfrm>
            <a:custGeom>
              <a:avLst/>
              <a:gdLst>
                <a:gd name="T0" fmla="*/ 1 w 376"/>
                <a:gd name="T1" fmla="*/ 0 h 605"/>
                <a:gd name="T2" fmla="*/ 1 w 376"/>
                <a:gd name="T3" fmla="*/ 1 h 605"/>
                <a:gd name="T4" fmla="*/ 1 w 376"/>
                <a:gd name="T5" fmla="*/ 1 h 605"/>
                <a:gd name="T6" fmla="*/ 0 w 376"/>
                <a:gd name="T7" fmla="*/ 2 h 605"/>
                <a:gd name="T8" fmla="*/ 0 w 376"/>
                <a:gd name="T9" fmla="*/ 2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605"/>
                <a:gd name="T17" fmla="*/ 376 w 37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605">
                  <a:moveTo>
                    <a:pt x="371" y="0"/>
                  </a:moveTo>
                  <a:lnTo>
                    <a:pt x="376" y="365"/>
                  </a:lnTo>
                  <a:lnTo>
                    <a:pt x="285" y="365"/>
                  </a:lnTo>
                  <a:lnTo>
                    <a:pt x="45" y="605"/>
                  </a:lnTo>
                  <a:lnTo>
                    <a:pt x="0" y="60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7" name="Line 146"/>
            <p:cNvSpPr>
              <a:spLocks noChangeShapeType="1"/>
            </p:cNvSpPr>
            <p:nvPr/>
          </p:nvSpPr>
          <p:spPr bwMode="auto">
            <a:xfrm>
              <a:off x="1269" y="3232"/>
              <a:ext cx="1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08" name="Rectangle 147"/>
            <p:cNvSpPr>
              <a:spLocks noChangeArrowheads="1"/>
            </p:cNvSpPr>
            <p:nvPr/>
          </p:nvSpPr>
          <p:spPr bwMode="auto">
            <a:xfrm>
              <a:off x="1436" y="3592"/>
              <a:ext cx="183" cy="11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9" name="Rectangle 148"/>
            <p:cNvSpPr>
              <a:spLocks noChangeArrowheads="1"/>
            </p:cNvSpPr>
            <p:nvPr/>
          </p:nvSpPr>
          <p:spPr bwMode="auto">
            <a:xfrm>
              <a:off x="1436" y="3592"/>
              <a:ext cx="183" cy="111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10" name="Freeform 149"/>
            <p:cNvSpPr>
              <a:spLocks/>
            </p:cNvSpPr>
            <p:nvPr/>
          </p:nvSpPr>
          <p:spPr bwMode="auto">
            <a:xfrm>
              <a:off x="1486" y="3564"/>
              <a:ext cx="96" cy="156"/>
            </a:xfrm>
            <a:custGeom>
              <a:avLst/>
              <a:gdLst>
                <a:gd name="T0" fmla="*/ 0 w 220"/>
                <a:gd name="T1" fmla="*/ 1 h 359"/>
                <a:gd name="T2" fmla="*/ 0 w 220"/>
                <a:gd name="T3" fmla="*/ 0 h 359"/>
                <a:gd name="T4" fmla="*/ 0 w 220"/>
                <a:gd name="T5" fmla="*/ 0 h 359"/>
                <a:gd name="T6" fmla="*/ 0 w 220"/>
                <a:gd name="T7" fmla="*/ 0 h 359"/>
                <a:gd name="T8" fmla="*/ 0 w 220"/>
                <a:gd name="T9" fmla="*/ 0 h 359"/>
                <a:gd name="T10" fmla="*/ 0 w 220"/>
                <a:gd name="T11" fmla="*/ 0 h 359"/>
                <a:gd name="T12" fmla="*/ 0 w 220"/>
                <a:gd name="T13" fmla="*/ 1 h 359"/>
                <a:gd name="T14" fmla="*/ 0 w 220"/>
                <a:gd name="T15" fmla="*/ 1 h 3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359"/>
                <a:gd name="T26" fmla="*/ 220 w 220"/>
                <a:gd name="T27" fmla="*/ 359 h 3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359">
                  <a:moveTo>
                    <a:pt x="180" y="359"/>
                  </a:moveTo>
                  <a:lnTo>
                    <a:pt x="180" y="179"/>
                  </a:lnTo>
                  <a:lnTo>
                    <a:pt x="220" y="179"/>
                  </a:lnTo>
                  <a:lnTo>
                    <a:pt x="110" y="0"/>
                  </a:lnTo>
                  <a:lnTo>
                    <a:pt x="0" y="179"/>
                  </a:lnTo>
                  <a:lnTo>
                    <a:pt x="35" y="179"/>
                  </a:lnTo>
                  <a:lnTo>
                    <a:pt x="35" y="359"/>
                  </a:lnTo>
                  <a:lnTo>
                    <a:pt x="180" y="359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11" name="Freeform 150"/>
            <p:cNvSpPr>
              <a:spLocks/>
            </p:cNvSpPr>
            <p:nvPr/>
          </p:nvSpPr>
          <p:spPr bwMode="auto">
            <a:xfrm>
              <a:off x="1486" y="3564"/>
              <a:ext cx="96" cy="156"/>
            </a:xfrm>
            <a:custGeom>
              <a:avLst/>
              <a:gdLst>
                <a:gd name="T0" fmla="*/ 0 w 220"/>
                <a:gd name="T1" fmla="*/ 1 h 359"/>
                <a:gd name="T2" fmla="*/ 0 w 220"/>
                <a:gd name="T3" fmla="*/ 0 h 359"/>
                <a:gd name="T4" fmla="*/ 0 w 220"/>
                <a:gd name="T5" fmla="*/ 0 h 359"/>
                <a:gd name="T6" fmla="*/ 0 w 220"/>
                <a:gd name="T7" fmla="*/ 0 h 359"/>
                <a:gd name="T8" fmla="*/ 0 w 220"/>
                <a:gd name="T9" fmla="*/ 0 h 359"/>
                <a:gd name="T10" fmla="*/ 0 w 220"/>
                <a:gd name="T11" fmla="*/ 0 h 359"/>
                <a:gd name="T12" fmla="*/ 0 w 220"/>
                <a:gd name="T13" fmla="*/ 1 h 359"/>
                <a:gd name="T14" fmla="*/ 0 w 220"/>
                <a:gd name="T15" fmla="*/ 1 h 3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359"/>
                <a:gd name="T26" fmla="*/ 220 w 220"/>
                <a:gd name="T27" fmla="*/ 359 h 3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359">
                  <a:moveTo>
                    <a:pt x="180" y="359"/>
                  </a:moveTo>
                  <a:lnTo>
                    <a:pt x="180" y="179"/>
                  </a:lnTo>
                  <a:lnTo>
                    <a:pt x="220" y="179"/>
                  </a:lnTo>
                  <a:lnTo>
                    <a:pt x="110" y="0"/>
                  </a:lnTo>
                  <a:lnTo>
                    <a:pt x="0" y="179"/>
                  </a:lnTo>
                  <a:lnTo>
                    <a:pt x="35" y="179"/>
                  </a:lnTo>
                  <a:lnTo>
                    <a:pt x="35" y="359"/>
                  </a:lnTo>
                  <a:lnTo>
                    <a:pt x="180" y="35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12" name="Line 151"/>
            <p:cNvSpPr>
              <a:spLocks noChangeShapeType="1"/>
            </p:cNvSpPr>
            <p:nvPr/>
          </p:nvSpPr>
          <p:spPr bwMode="auto">
            <a:xfrm flipH="1" flipV="1">
              <a:off x="1578" y="1706"/>
              <a:ext cx="135" cy="1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5813" name="Rectangle 159"/>
          <p:cNvSpPr>
            <a:spLocks noGrp="1" noChangeArrowheads="1"/>
          </p:cNvSpPr>
          <p:nvPr>
            <p:ph type="title" idx="4294967295"/>
          </p:nvPr>
        </p:nvSpPr>
        <p:spPr>
          <a:xfrm>
            <a:off x="398584" y="77789"/>
            <a:ext cx="8031774" cy="1150937"/>
          </a:xfrm>
          <a:noFill/>
        </p:spPr>
        <p:txBody>
          <a:bodyPr/>
          <a:lstStyle/>
          <a:p>
            <a:r>
              <a:rPr lang="en-GB" sz="3200"/>
              <a:t>ATV61/71 Plus IP54 </a:t>
            </a:r>
            <a:r>
              <a:rPr lang="ru-RU" sz="3200"/>
              <a:t>Упрощенная версия</a:t>
            </a:r>
            <a:r>
              <a:rPr lang="en-GB" sz="3200"/>
              <a:t> </a:t>
            </a:r>
            <a:br>
              <a:rPr lang="en-GB" sz="3200"/>
            </a:br>
            <a:r>
              <a:rPr lang="ru-RU" sz="1800"/>
              <a:t>Конструкция системы охлаждения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03200"/>
            <a:ext cx="7218362" cy="750888"/>
          </a:xfrm>
        </p:spPr>
        <p:txBody>
          <a:bodyPr/>
          <a:lstStyle/>
          <a:p>
            <a:pPr eaLnBrk="1" hangingPunct="1"/>
            <a:r>
              <a:rPr lang="ru-RU" b="1" smtClean="0"/>
              <a:t>Охлаждение шкафа </a:t>
            </a:r>
            <a:r>
              <a:rPr lang="en-US" b="1" smtClean="0">
                <a:latin typeface="SEOptimistBlack" pitchFamily="50" charset="0"/>
              </a:rPr>
              <a:t>IP54</a:t>
            </a:r>
            <a:br>
              <a:rPr lang="en-US" b="1" smtClean="0">
                <a:latin typeface="SEOptimistBlack" pitchFamily="50" charset="0"/>
              </a:rPr>
            </a:br>
            <a:r>
              <a:rPr lang="ru-RU" sz="2000" b="1" smtClean="0"/>
              <a:t>Воздуховоды для силовой части</a:t>
            </a:r>
            <a:endParaRPr lang="en-US" b="1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36988" y="3732213"/>
            <a:ext cx="4837112" cy="210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Комплектный шкаф включает в себя </a:t>
            </a:r>
            <a:r>
              <a:rPr lang="en-US" sz="1600">
                <a:solidFill>
                  <a:schemeClr val="tx1"/>
                </a:solidFill>
              </a:rPr>
              <a:t>:</a:t>
            </a:r>
          </a:p>
          <a:p>
            <a:pPr eaLnBrk="0" hangingPunct="0"/>
            <a:r>
              <a:rPr lang="en-US" sz="1600" b="1">
                <a:solidFill>
                  <a:schemeClr val="hlink"/>
                </a:solidFill>
              </a:rPr>
              <a:t>1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забор воздуха для охлаждения силовой части через цоколь шкафа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– </a:t>
            </a:r>
            <a:r>
              <a:rPr lang="ru-RU" sz="1600">
                <a:solidFill>
                  <a:schemeClr val="tx1"/>
                </a:solidFill>
              </a:rPr>
              <a:t>выброс горячего воздуха силовой части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3</a:t>
            </a:r>
            <a:r>
              <a:rPr lang="en-US" sz="1600">
                <a:solidFill>
                  <a:schemeClr val="tx1"/>
                </a:solidFill>
              </a:rPr>
              <a:t> – </a:t>
            </a:r>
            <a:r>
              <a:rPr lang="ru-RU" sz="1600">
                <a:solidFill>
                  <a:schemeClr val="tx1"/>
                </a:solidFill>
              </a:rPr>
              <a:t>забор воздуха для охлаждения контрольной части через фильтр</a:t>
            </a:r>
            <a:r>
              <a:rPr lang="en-US"/>
              <a:t> 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4</a:t>
            </a:r>
            <a:r>
              <a:rPr lang="en-US" sz="1600">
                <a:solidFill>
                  <a:schemeClr val="tx1"/>
                </a:solidFill>
              </a:rPr>
              <a:t> – </a:t>
            </a:r>
            <a:r>
              <a:rPr lang="ru-RU" sz="1600">
                <a:solidFill>
                  <a:schemeClr val="tx1"/>
                </a:solidFill>
              </a:rPr>
              <a:t>выброс горячего воздуха</a:t>
            </a:r>
            <a:r>
              <a:rPr lang="ru-RU"/>
              <a:t> </a:t>
            </a:r>
            <a:r>
              <a:rPr lang="ru-RU" sz="1600"/>
              <a:t>контрольной части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5120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225" y="995363"/>
            <a:ext cx="2141538" cy="5345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19425" y="1662113"/>
            <a:ext cx="1320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/>
              <a:t>90% тепла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32125" y="2297113"/>
            <a:ext cx="1320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/>
              <a:t>10% тепла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280025" y="1268413"/>
            <a:ext cx="25400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8" tIns="45704" rIns="91408" bIns="45704">
            <a:spAutoFit/>
          </a:bodyPr>
          <a:lstStyle/>
          <a:p>
            <a:r>
              <a:rPr lang="en-US"/>
              <a:t>ATV61/71 ES </a:t>
            </a:r>
            <a:r>
              <a:rPr lang="ru-RU"/>
              <a:t>или </a:t>
            </a:r>
            <a:r>
              <a:rPr lang="en-US"/>
              <a:t>EXS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218362" cy="750888"/>
          </a:xfrm>
        </p:spPr>
        <p:txBody>
          <a:bodyPr/>
          <a:lstStyle/>
          <a:p>
            <a:pPr eaLnBrk="1" hangingPunct="1"/>
            <a:r>
              <a:rPr lang="ru-RU" sz="4000" b="1" smtClean="0"/>
              <a:t>Охлаждение шкафа </a:t>
            </a:r>
            <a:r>
              <a:rPr lang="en-US" sz="4000" b="1" smtClean="0">
                <a:latin typeface="SEOptimistBlack" pitchFamily="50" charset="0"/>
              </a:rPr>
              <a:t>IP54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68413"/>
            <a:ext cx="3902075" cy="5019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306888" y="1319213"/>
            <a:ext cx="4837112" cy="3514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Комплектный шкаф включает в себя </a:t>
            </a:r>
            <a:r>
              <a:rPr lang="en-US" sz="1600">
                <a:solidFill>
                  <a:schemeClr val="tx1"/>
                </a:solidFill>
              </a:rPr>
              <a:t>:</a:t>
            </a:r>
          </a:p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1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воздушный </a:t>
            </a:r>
            <a:r>
              <a:rPr lang="ru-RU" sz="1600">
                <a:solidFill>
                  <a:schemeClr val="accent2"/>
                </a:solidFill>
              </a:rPr>
              <a:t>теплообменник или кондиционер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– </a:t>
            </a:r>
            <a:r>
              <a:rPr lang="ru-RU" sz="1600">
                <a:solidFill>
                  <a:schemeClr val="tx1"/>
                </a:solidFill>
              </a:rPr>
              <a:t>комплект </a:t>
            </a:r>
            <a:r>
              <a:rPr lang="en-US" sz="1600">
                <a:solidFill>
                  <a:schemeClr val="tx1"/>
                </a:solidFill>
              </a:rPr>
              <a:t>IP 65</a:t>
            </a:r>
            <a:r>
              <a:rPr lang="ru-RU" sz="1600">
                <a:solidFill>
                  <a:schemeClr val="tx1"/>
                </a:solidFill>
              </a:rPr>
              <a:t> для установки терминала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      на дверце шкафа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3</a:t>
            </a:r>
            <a:r>
              <a:rPr lang="en-US" sz="1600">
                <a:solidFill>
                  <a:schemeClr val="tx1"/>
                </a:solidFill>
              </a:rPr>
              <a:t> – </a:t>
            </a:r>
            <a:r>
              <a:rPr lang="ru-RU" sz="1600">
                <a:solidFill>
                  <a:schemeClr val="tx1"/>
                </a:solidFill>
              </a:rPr>
              <a:t>ручка с механизмом открывания с помощью 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      нажимной конопки</a:t>
            </a:r>
            <a:r>
              <a:rPr lang="en-US" sz="1600">
                <a:solidFill>
                  <a:schemeClr val="tx1"/>
                </a:solidFill>
              </a:rPr>
              <a:t> 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4</a:t>
            </a:r>
            <a:r>
              <a:rPr lang="en-US" sz="1600">
                <a:solidFill>
                  <a:schemeClr val="tx1"/>
                </a:solidFill>
              </a:rPr>
              <a:t> – </a:t>
            </a:r>
            <a:r>
              <a:rPr lang="ru-RU" sz="1600">
                <a:solidFill>
                  <a:schemeClr val="tx1"/>
                </a:solidFill>
              </a:rPr>
              <a:t>место для документации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5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цоколь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6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внутренний воздуховод для силовой части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7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пластина </a:t>
            </a:r>
            <a:r>
              <a:rPr lang="en-US" sz="1600">
                <a:solidFill>
                  <a:schemeClr val="tx1"/>
                </a:solidFill>
              </a:rPr>
              <a:t>EMC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8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опорный кронштейн для ПЧ</a:t>
            </a:r>
            <a:endParaRPr lang="en-US" sz="1600">
              <a:solidFill>
                <a:schemeClr val="tx1"/>
              </a:solidFill>
            </a:endParaRPr>
          </a:p>
          <a:p>
            <a:pPr eaLnBrk="0" hangingPunct="0"/>
            <a:r>
              <a:rPr lang="en-US" sz="1600" b="1">
                <a:solidFill>
                  <a:srgbClr val="00CCFF"/>
                </a:solidFill>
              </a:rPr>
              <a:t>9</a:t>
            </a:r>
            <a:r>
              <a:rPr lang="en-US" sz="1600">
                <a:solidFill>
                  <a:schemeClr val="tx1"/>
                </a:solidFill>
              </a:rPr>
              <a:t> - </a:t>
            </a:r>
            <a:r>
              <a:rPr lang="ru-RU" sz="1600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Съемный колпак воздуховода</a:t>
            </a:r>
            <a:endParaRPr lang="en-US" sz="1600" b="1">
              <a:solidFill>
                <a:schemeClr val="tx1"/>
              </a:solidFill>
            </a:endParaRPr>
          </a:p>
          <a:p>
            <a:pPr eaLnBrk="0" hangingPunct="0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95638" y="1260475"/>
            <a:ext cx="268287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267075" y="4476750"/>
            <a:ext cx="268288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2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579813" y="5402263"/>
            <a:ext cx="268287" cy="274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3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428875" y="5245100"/>
            <a:ext cx="268288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4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228725" y="5345113"/>
            <a:ext cx="268288" cy="274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5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893763" y="3916363"/>
            <a:ext cx="268287" cy="2746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6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90550" y="2682875"/>
            <a:ext cx="268288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7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89000" y="2120900"/>
            <a:ext cx="268288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eaLnBrk="0" hangingPunct="0"/>
            <a:r>
              <a:rPr lang="fr-FR" sz="1200" b="1">
                <a:solidFill>
                  <a:srgbClr val="00CCFF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P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05" y="1047750"/>
            <a:ext cx="426878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265162"/>
            <a:ext cx="4572000" cy="3856264"/>
          </a:xfrm>
        </p:spPr>
        <p:txBody>
          <a:bodyPr/>
          <a:lstStyle/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Высоко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оптимизированная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конструкция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 –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габариты существенно меньше.</a:t>
            </a:r>
            <a:endParaRPr lang="en-GB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  <a:sym typeface="Symbol" pitchFamily="18" charset="2"/>
            </a:endParaRP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Исполнение</a:t>
            </a: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IP23, </a:t>
            </a: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IP54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Раздельные каналы охлаждения для силовой и</a:t>
            </a:r>
            <a:r>
              <a:rPr lang="en-GB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  </a:t>
            </a: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контрольной части</a:t>
            </a: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Замкнутый контур жидкостного охлаждения</a:t>
            </a:r>
            <a:endParaRPr 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  <a:sym typeface="Symbol" pitchFamily="18" charset="2"/>
            </a:endParaRPr>
          </a:p>
          <a:p>
            <a:pPr marL="268288" indent="-268288">
              <a:spcBef>
                <a:spcPct val="50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ru-RU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 pitchFamily="34" charset="0"/>
                <a:cs typeface="Calibri" pitchFamily="34" charset="0"/>
                <a:sym typeface="Symbol" pitchFamily="18" charset="2"/>
              </a:rPr>
              <a:t>Герметичная секция силовых модулей</a:t>
            </a:r>
            <a:endParaRPr lang="de-AT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7788"/>
            <a:ext cx="8893175" cy="1150937"/>
          </a:xfrm>
        </p:spPr>
        <p:txBody>
          <a:bodyPr lIns="92026" tIns="46014" rIns="92026" bIns="46014"/>
          <a:lstStyle/>
          <a:p>
            <a:pPr eaLnBrk="1" hangingPunct="1"/>
            <a:r>
              <a:rPr lang="en-US" sz="3200" b="1" dirty="0" smtClean="0"/>
              <a:t>ATV61/71 EXA </a:t>
            </a:r>
            <a:r>
              <a:rPr lang="ru-RU" sz="3200" b="1" dirty="0" smtClean="0"/>
              <a:t>с воздушно</a:t>
            </a:r>
            <a:r>
              <a:rPr lang="en-US" sz="3200" b="1" dirty="0" smtClean="0"/>
              <a:t>/</a:t>
            </a:r>
            <a:r>
              <a:rPr lang="ru-RU" sz="3200" b="1" dirty="0" smtClean="0"/>
              <a:t>водяным </a:t>
            </a:r>
            <a:r>
              <a:rPr lang="ru-RU" sz="3200" b="1" dirty="0" smtClean="0"/>
              <a:t>теплообменником</a:t>
            </a:r>
            <a:endParaRPr lang="en-US" sz="3200" b="1" dirty="0" smtClean="0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5736697" y="610658"/>
            <a:ext cx="29622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794" rIns="0" bIns="10794" anchor="ctr"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63</a:t>
            </a:r>
            <a:r>
              <a:rPr lang="en-GB" sz="3200" b="1" dirty="0" smtClean="0">
                <a:solidFill>
                  <a:schemeClr val="accent2"/>
                </a:solidFill>
              </a:rPr>
              <a:t>0…2400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кВт</a:t>
            </a:r>
            <a:r>
              <a:rPr lang="en-GB" sz="3200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SX-V2 Variants15 - 23 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713" y="1036638"/>
            <a:ext cx="3662362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82613" y="185738"/>
            <a:ext cx="8561387" cy="490537"/>
          </a:xfrm>
        </p:spPr>
        <p:txBody>
          <a:bodyPr lIns="91392" tIns="45696" rIns="91392" bIns="45696"/>
          <a:lstStyle/>
          <a:p>
            <a:pPr eaLnBrk="1" hangingPunct="1"/>
            <a:r>
              <a:rPr lang="ru-RU" sz="3200" smtClean="0"/>
              <a:t>Конструкция</a:t>
            </a:r>
            <a:r>
              <a:rPr lang="en-GB" sz="3200" smtClean="0"/>
              <a:t> 1.200 кВт </a:t>
            </a:r>
            <a:r>
              <a:rPr lang="ru-RU" sz="3200" smtClean="0"/>
              <a:t>ПЧ с воздушно</a:t>
            </a:r>
            <a:r>
              <a:rPr lang="en-US" sz="3200" smtClean="0"/>
              <a:t>/</a:t>
            </a:r>
            <a:r>
              <a:rPr lang="ru-RU" sz="3200" smtClean="0"/>
              <a:t>водяным теплообменником</a:t>
            </a:r>
            <a:r>
              <a:rPr lang="en-US" sz="3200" smtClean="0"/>
              <a:t> </a:t>
            </a:r>
            <a:endParaRPr lang="fr-FR" sz="3200" smtClean="0"/>
          </a:p>
        </p:txBody>
      </p:sp>
      <p:sp>
        <p:nvSpPr>
          <p:cNvPr id="54276" name="AutoShape 4"/>
          <p:cNvSpPr>
            <a:spLocks/>
          </p:cNvSpPr>
          <p:nvPr/>
        </p:nvSpPr>
        <p:spPr bwMode="auto">
          <a:xfrm>
            <a:off x="6831013" y="4259263"/>
            <a:ext cx="2130425" cy="609600"/>
          </a:xfrm>
          <a:prstGeom prst="accentBorderCallout1">
            <a:avLst>
              <a:gd name="adj1" fmla="val 18750"/>
              <a:gd name="adj2" fmla="val -3306"/>
              <a:gd name="adj3" fmla="val 55991"/>
              <a:gd name="adj4" fmla="val -37579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600" b="1">
                <a:solidFill>
                  <a:schemeClr val="tx1"/>
                </a:solidFill>
              </a:rPr>
              <a:t>Малая высота</a:t>
            </a:r>
            <a:r>
              <a:rPr lang="en-US" sz="1600" b="1">
                <a:solidFill>
                  <a:schemeClr val="tx1"/>
                </a:solidFill>
              </a:rPr>
              <a:t>:</a:t>
            </a:r>
            <a:r>
              <a:rPr lang="en-US" sz="1600">
                <a:solidFill>
                  <a:schemeClr val="tx1"/>
                </a:solidFill>
              </a:rPr>
              <a:t/>
            </a:r>
            <a:br>
              <a:rPr lang="en-US" sz="1600">
                <a:solidFill>
                  <a:schemeClr val="tx1"/>
                </a:solidFill>
              </a:rPr>
            </a:br>
            <a:r>
              <a:rPr lang="ru-RU" sz="1400">
                <a:solidFill>
                  <a:schemeClr val="tx1"/>
                </a:solidFill>
              </a:rPr>
              <a:t>вентиляторы в двери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277" name="AutoShape 5"/>
          <p:cNvSpPr>
            <a:spLocks/>
          </p:cNvSpPr>
          <p:nvPr/>
        </p:nvSpPr>
        <p:spPr bwMode="auto">
          <a:xfrm>
            <a:off x="6831013" y="3249613"/>
            <a:ext cx="2128837" cy="828675"/>
          </a:xfrm>
          <a:prstGeom prst="accentBorderCallout1">
            <a:avLst>
              <a:gd name="adj1" fmla="val 13792"/>
              <a:gd name="adj2" fmla="val -3306"/>
              <a:gd name="adj3" fmla="val 67435"/>
              <a:gd name="adj4" fmla="val -68528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600" b="1">
                <a:solidFill>
                  <a:schemeClr val="tx1"/>
                </a:solidFill>
              </a:rPr>
              <a:t>Простое подкл.</a:t>
            </a:r>
            <a:r>
              <a:rPr lang="en-US" sz="1600" b="1">
                <a:solidFill>
                  <a:schemeClr val="tx1"/>
                </a:solidFill>
              </a:rPr>
              <a:t>: 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ru-RU" sz="1400">
                <a:solidFill>
                  <a:schemeClr val="tx1"/>
                </a:solidFill>
              </a:rPr>
              <a:t>Свободный доступ к выходным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клеммам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278" name="AutoShape 6"/>
          <p:cNvSpPr>
            <a:spLocks/>
          </p:cNvSpPr>
          <p:nvPr/>
        </p:nvSpPr>
        <p:spPr bwMode="auto">
          <a:xfrm>
            <a:off x="6831013" y="1198563"/>
            <a:ext cx="2128837" cy="825500"/>
          </a:xfrm>
          <a:prstGeom prst="accentBorderCallout1">
            <a:avLst>
              <a:gd name="adj1" fmla="val 13847"/>
              <a:gd name="adj2" fmla="val -3306"/>
              <a:gd name="adj3" fmla="val 19616"/>
              <a:gd name="adj4" fmla="val -33542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600" b="1">
                <a:solidFill>
                  <a:schemeClr val="tx1"/>
                </a:solidFill>
              </a:rPr>
              <a:t>Выброс воздуха</a:t>
            </a:r>
            <a:r>
              <a:rPr lang="en-US" sz="1600" b="1">
                <a:solidFill>
                  <a:schemeClr val="tx1"/>
                </a:solidFill>
              </a:rPr>
              <a:t>:</a:t>
            </a:r>
          </a:p>
          <a:p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ru-RU" sz="1400">
                <a:solidFill>
                  <a:schemeClr val="tx1"/>
                </a:solidFill>
                <a:sym typeface="Wingdings" pitchFamily="2" charset="2"/>
              </a:rPr>
              <a:t>Канал вентиляции легко вывести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279" name="AutoShape 7"/>
          <p:cNvSpPr>
            <a:spLocks/>
          </p:cNvSpPr>
          <p:nvPr/>
        </p:nvSpPr>
        <p:spPr bwMode="auto">
          <a:xfrm>
            <a:off x="322263" y="4616450"/>
            <a:ext cx="2320925" cy="865188"/>
          </a:xfrm>
          <a:prstGeom prst="accentBorderCallout1">
            <a:avLst>
              <a:gd name="adj1" fmla="val 13213"/>
              <a:gd name="adj2" fmla="val 103032"/>
              <a:gd name="adj3" fmla="val 43852"/>
              <a:gd name="adj4" fmla="val 124745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600" b="1">
                <a:solidFill>
                  <a:schemeClr val="tx1"/>
                </a:solidFill>
              </a:rPr>
              <a:t>Конфигурация под заказ</a:t>
            </a:r>
            <a:r>
              <a:rPr lang="en-US" sz="1600" b="1">
                <a:solidFill>
                  <a:schemeClr val="tx1"/>
                </a:solidFill>
              </a:rPr>
              <a:t>: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ru-RU" sz="1400">
                <a:solidFill>
                  <a:schemeClr val="tx1"/>
                </a:solidFill>
              </a:rPr>
              <a:t>Расцепитель</a:t>
            </a:r>
            <a:r>
              <a:rPr lang="en-US" sz="1400">
                <a:solidFill>
                  <a:schemeClr val="tx1"/>
                </a:solidFill>
              </a:rPr>
              <a:t>,</a:t>
            </a:r>
            <a:r>
              <a:rPr lang="ru-RU" sz="1400">
                <a:solidFill>
                  <a:schemeClr val="tx1"/>
                </a:solidFill>
              </a:rPr>
              <a:t> дроссель</a:t>
            </a:r>
            <a:r>
              <a:rPr lang="en-US" sz="1400">
                <a:solidFill>
                  <a:schemeClr val="tx1"/>
                </a:solidFill>
              </a:rPr>
              <a:t>, PTC, …</a:t>
            </a:r>
            <a:r>
              <a:rPr lang="en-US" sz="1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295275" y="2312988"/>
            <a:ext cx="2347913" cy="828675"/>
          </a:xfrm>
          <a:prstGeom prst="accentBorderCallout1">
            <a:avLst>
              <a:gd name="adj1" fmla="val 13792"/>
              <a:gd name="adj2" fmla="val 102995"/>
              <a:gd name="adj3" fmla="val 22222"/>
              <a:gd name="adj4" fmla="val 138866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600" b="1">
                <a:solidFill>
                  <a:schemeClr val="tx1"/>
                </a:solidFill>
              </a:rPr>
              <a:t>Унификация</a:t>
            </a:r>
            <a:r>
              <a:rPr lang="en-US" sz="1600" b="1">
                <a:solidFill>
                  <a:schemeClr val="tx1"/>
                </a:solidFill>
              </a:rPr>
              <a:t>: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Карта контроля от</a:t>
            </a:r>
            <a:r>
              <a:rPr lang="en-US" sz="1600">
                <a:solidFill>
                  <a:schemeClr val="tx1"/>
                </a:solidFill>
              </a:rPr>
              <a:t> ATV61/71 </a:t>
            </a: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295275" y="3313113"/>
            <a:ext cx="2347913" cy="1046162"/>
          </a:xfrm>
          <a:prstGeom prst="accentBorderCallout1">
            <a:avLst>
              <a:gd name="adj1" fmla="val 10926"/>
              <a:gd name="adj2" fmla="val 102995"/>
              <a:gd name="adj3" fmla="val 89380"/>
              <a:gd name="adj4" fmla="val 125032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600" b="1">
                <a:solidFill>
                  <a:schemeClr val="tx1"/>
                </a:solidFill>
              </a:rPr>
              <a:t>Низкие гармонические искажения</a:t>
            </a:r>
            <a:r>
              <a:rPr lang="en-US" sz="1600" b="1">
                <a:solidFill>
                  <a:schemeClr val="tx1"/>
                </a:solidFill>
              </a:rPr>
              <a:t>:</a:t>
            </a:r>
            <a:r>
              <a:rPr lang="en-US" sz="1600">
                <a:solidFill>
                  <a:schemeClr val="tx1"/>
                </a:solidFill>
              </a:rPr>
              <a:t/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>
                <a:solidFill>
                  <a:schemeClr val="tx1"/>
                </a:solidFill>
              </a:rPr>
              <a:t>6, 12 </a:t>
            </a:r>
            <a:r>
              <a:rPr lang="ru-RU" sz="1400">
                <a:solidFill>
                  <a:schemeClr val="tx1"/>
                </a:solidFill>
              </a:rPr>
              <a:t>или</a:t>
            </a:r>
            <a:r>
              <a:rPr lang="en-US" sz="1400">
                <a:solidFill>
                  <a:schemeClr val="tx1"/>
                </a:solidFill>
              </a:rPr>
              <a:t> 18-</a:t>
            </a:r>
            <a:r>
              <a:rPr lang="ru-RU" sz="1400">
                <a:solidFill>
                  <a:schemeClr val="tx1"/>
                </a:solidFill>
              </a:rPr>
              <a:t>пульс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выпр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282" name="AutoShape 10"/>
          <p:cNvSpPr>
            <a:spLocks/>
          </p:cNvSpPr>
          <p:nvPr/>
        </p:nvSpPr>
        <p:spPr bwMode="auto">
          <a:xfrm>
            <a:off x="280988" y="1233488"/>
            <a:ext cx="2362200" cy="860425"/>
          </a:xfrm>
          <a:prstGeom prst="accentBorderCallout1">
            <a:avLst>
              <a:gd name="adj1" fmla="val 13282"/>
              <a:gd name="adj2" fmla="val 102977"/>
              <a:gd name="adj3" fmla="val 117898"/>
              <a:gd name="adj4" fmla="val 162778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500" b="1">
                <a:solidFill>
                  <a:schemeClr val="tx1"/>
                </a:solidFill>
              </a:rPr>
              <a:t>Ремонтопригодность</a:t>
            </a:r>
            <a:r>
              <a:rPr lang="en-US" sz="1500" b="1">
                <a:solidFill>
                  <a:schemeClr val="tx1"/>
                </a:solidFill>
              </a:rPr>
              <a:t>: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ru-RU" sz="1400">
                <a:solidFill>
                  <a:schemeClr val="tx1"/>
                </a:solidFill>
              </a:rPr>
              <a:t>одинаковый силовой узел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для каждой фазы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4283" name="AutoShape 11"/>
          <p:cNvSpPr>
            <a:spLocks/>
          </p:cNvSpPr>
          <p:nvPr/>
        </p:nvSpPr>
        <p:spPr bwMode="auto">
          <a:xfrm>
            <a:off x="6831013" y="5084763"/>
            <a:ext cx="2151062" cy="1016000"/>
          </a:xfrm>
          <a:prstGeom prst="accentBorderCallout1">
            <a:avLst>
              <a:gd name="adj1" fmla="val 11250"/>
              <a:gd name="adj2" fmla="val -3273"/>
              <a:gd name="adj3" fmla="val 18750"/>
              <a:gd name="adj4" fmla="val -101157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400" b="1">
                <a:solidFill>
                  <a:schemeClr val="tx1"/>
                </a:solidFill>
              </a:rPr>
              <a:t>Отказоустойчивость</a:t>
            </a:r>
            <a:r>
              <a:rPr lang="en-US" sz="1600" b="1">
                <a:solidFill>
                  <a:schemeClr val="tx1"/>
                </a:solidFill>
              </a:rPr>
              <a:t>:</a:t>
            </a:r>
            <a:r>
              <a:rPr lang="en-US" sz="1600">
                <a:solidFill>
                  <a:schemeClr val="tx1"/>
                </a:solidFill>
              </a:rPr>
              <a:t> 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ru-RU" sz="1600">
                <a:solidFill>
                  <a:schemeClr val="tx1"/>
                </a:solidFill>
              </a:rPr>
              <a:t>Силовой узел герметизирован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4284" name="AutoShape 12"/>
          <p:cNvSpPr>
            <a:spLocks/>
          </p:cNvSpPr>
          <p:nvPr/>
        </p:nvSpPr>
        <p:spPr bwMode="auto">
          <a:xfrm>
            <a:off x="6831013" y="2205038"/>
            <a:ext cx="2143125" cy="858837"/>
          </a:xfrm>
          <a:prstGeom prst="accentBorderCallout1">
            <a:avLst>
              <a:gd name="adj1" fmla="val 13310"/>
              <a:gd name="adj2" fmla="val -3282"/>
              <a:gd name="adj3" fmla="val 82625"/>
              <a:gd name="adj4" fmla="val -56977"/>
            </a:avLst>
          </a:prstGeom>
          <a:solidFill>
            <a:srgbClr val="66FF66"/>
          </a:solidFill>
          <a:ln w="19050">
            <a:solidFill>
              <a:srgbClr val="CC00CC"/>
            </a:solidFill>
            <a:miter lim="800000"/>
            <a:headEnd/>
            <a:tailEnd type="triangle" w="med" len="med"/>
          </a:ln>
        </p:spPr>
        <p:txBody>
          <a:bodyPr lIns="91392" tIns="45696" rIns="91392" bIns="45696"/>
          <a:lstStyle/>
          <a:p>
            <a:r>
              <a:rPr lang="ru-RU" sz="1400" b="1">
                <a:solidFill>
                  <a:schemeClr val="tx1"/>
                </a:solidFill>
              </a:rPr>
              <a:t>Без обслуживания</a:t>
            </a:r>
            <a:r>
              <a:rPr lang="en-US" sz="1600" b="1">
                <a:solidFill>
                  <a:schemeClr val="tx1"/>
                </a:solidFill>
              </a:rPr>
              <a:t>: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ru-RU" sz="1400">
                <a:solidFill>
                  <a:schemeClr val="tx1"/>
                </a:solidFill>
              </a:rPr>
              <a:t>Замкн контур циркуляции воды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28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0200" y="5834063"/>
            <a:ext cx="355600" cy="327025"/>
          </a:xfrm>
          <a:prstGeom prst="actionButtonReturn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619125" y="836613"/>
            <a:ext cx="4019550" cy="5345112"/>
            <a:chOff x="423" y="108"/>
            <a:chExt cx="3897" cy="4933"/>
          </a:xfrm>
        </p:grpSpPr>
        <p:pic>
          <p:nvPicPr>
            <p:cNvPr id="55302" name="Picture 3" descr="Altivar_71_Taille_04"/>
            <p:cNvPicPr>
              <a:picLocks noChangeAspect="1" noChangeArrowheads="1"/>
            </p:cNvPicPr>
            <p:nvPr/>
          </p:nvPicPr>
          <p:blipFill>
            <a:blip r:embed="rId3" cstate="print">
              <a:lum bright="80000" contrast="-60000"/>
            </a:blip>
            <a:srcRect/>
            <a:stretch>
              <a:fillRect/>
            </a:stretch>
          </p:blipFill>
          <p:spPr bwMode="auto">
            <a:xfrm>
              <a:off x="501" y="2103"/>
              <a:ext cx="1226" cy="20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55303" name="Rectangle 4"/>
            <p:cNvSpPr>
              <a:spLocks noChangeArrowheads="1"/>
            </p:cNvSpPr>
            <p:nvPr/>
          </p:nvSpPr>
          <p:spPr bwMode="auto">
            <a:xfrm>
              <a:off x="727" y="2421"/>
              <a:ext cx="576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4" name="Rectangle 5"/>
            <p:cNvSpPr>
              <a:spLocks noChangeArrowheads="1"/>
            </p:cNvSpPr>
            <p:nvPr/>
          </p:nvSpPr>
          <p:spPr bwMode="auto">
            <a:xfrm>
              <a:off x="727" y="3429"/>
              <a:ext cx="576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5" name="Line 6"/>
            <p:cNvSpPr>
              <a:spLocks noChangeShapeType="1"/>
            </p:cNvSpPr>
            <p:nvPr/>
          </p:nvSpPr>
          <p:spPr bwMode="auto">
            <a:xfrm>
              <a:off x="1207" y="3193"/>
              <a:ext cx="0" cy="2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6" name="Line 7"/>
            <p:cNvSpPr>
              <a:spLocks noChangeShapeType="1"/>
            </p:cNvSpPr>
            <p:nvPr/>
          </p:nvSpPr>
          <p:spPr bwMode="auto">
            <a:xfrm>
              <a:off x="823" y="285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307" name="Group 8"/>
            <p:cNvGrpSpPr>
              <a:grpSpLocks/>
            </p:cNvGrpSpPr>
            <p:nvPr/>
          </p:nvGrpSpPr>
          <p:grpSpPr bwMode="auto">
            <a:xfrm>
              <a:off x="823" y="3271"/>
              <a:ext cx="384" cy="126"/>
              <a:chOff x="2400" y="2994"/>
              <a:chExt cx="384" cy="126"/>
            </a:xfrm>
          </p:grpSpPr>
          <p:sp>
            <p:nvSpPr>
              <p:cNvPr id="55370" name="Line 9"/>
              <p:cNvSpPr>
                <a:spLocks noChangeShapeType="1"/>
              </p:cNvSpPr>
              <p:nvPr/>
            </p:nvSpPr>
            <p:spPr bwMode="auto">
              <a:xfrm>
                <a:off x="2610" y="3016"/>
                <a:ext cx="0" cy="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1" name="Line 10"/>
              <p:cNvSpPr>
                <a:spLocks noChangeShapeType="1"/>
              </p:cNvSpPr>
              <p:nvPr/>
            </p:nvSpPr>
            <p:spPr bwMode="auto">
              <a:xfrm>
                <a:off x="2400" y="3060"/>
                <a:ext cx="1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2" name="Line 11"/>
              <p:cNvSpPr>
                <a:spLocks noChangeShapeType="1"/>
              </p:cNvSpPr>
              <p:nvPr/>
            </p:nvSpPr>
            <p:spPr bwMode="auto">
              <a:xfrm>
                <a:off x="2572" y="2994"/>
                <a:ext cx="0" cy="1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3" name="Line 12"/>
              <p:cNvSpPr>
                <a:spLocks noChangeShapeType="1"/>
              </p:cNvSpPr>
              <p:nvPr/>
            </p:nvSpPr>
            <p:spPr bwMode="auto">
              <a:xfrm>
                <a:off x="2610" y="3060"/>
                <a:ext cx="1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4" name="Line 13"/>
              <p:cNvSpPr>
                <a:spLocks noChangeShapeType="1"/>
              </p:cNvSpPr>
              <p:nvPr/>
            </p:nvSpPr>
            <p:spPr bwMode="auto">
              <a:xfrm>
                <a:off x="2572" y="3118"/>
                <a:ext cx="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75" name="Line 14"/>
              <p:cNvSpPr>
                <a:spLocks noChangeShapeType="1"/>
              </p:cNvSpPr>
              <p:nvPr/>
            </p:nvSpPr>
            <p:spPr bwMode="auto">
              <a:xfrm>
                <a:off x="2572" y="2998"/>
                <a:ext cx="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08" name="Line 15"/>
            <p:cNvSpPr>
              <a:spLocks noChangeShapeType="1"/>
            </p:cNvSpPr>
            <p:nvPr/>
          </p:nvSpPr>
          <p:spPr bwMode="auto">
            <a:xfrm>
              <a:off x="1207" y="2851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9" name="Oval 16"/>
            <p:cNvSpPr>
              <a:spLocks noChangeArrowheads="1"/>
            </p:cNvSpPr>
            <p:nvPr/>
          </p:nvSpPr>
          <p:spPr bwMode="auto">
            <a:xfrm>
              <a:off x="791" y="3301"/>
              <a:ext cx="64" cy="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0" name="Oval 17"/>
            <p:cNvSpPr>
              <a:spLocks noChangeArrowheads="1"/>
            </p:cNvSpPr>
            <p:nvPr/>
          </p:nvSpPr>
          <p:spPr bwMode="auto">
            <a:xfrm>
              <a:off x="1175" y="3195"/>
              <a:ext cx="64" cy="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1" name="Oval 18"/>
            <p:cNvSpPr>
              <a:spLocks noChangeArrowheads="1"/>
            </p:cNvSpPr>
            <p:nvPr/>
          </p:nvSpPr>
          <p:spPr bwMode="auto">
            <a:xfrm>
              <a:off x="1175" y="3071"/>
              <a:ext cx="64" cy="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2" name="Rectangle 19"/>
            <p:cNvSpPr>
              <a:spLocks noChangeArrowheads="1"/>
            </p:cNvSpPr>
            <p:nvPr/>
          </p:nvSpPr>
          <p:spPr bwMode="auto">
            <a:xfrm>
              <a:off x="1173" y="2897"/>
              <a:ext cx="64" cy="12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3" name="Text Box 20"/>
            <p:cNvSpPr txBox="1">
              <a:spLocks noChangeArrowheads="1"/>
            </p:cNvSpPr>
            <p:nvPr/>
          </p:nvSpPr>
          <p:spPr bwMode="auto">
            <a:xfrm>
              <a:off x="1243" y="2988"/>
              <a:ext cx="29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GB" sz="800" b="1">
                  <a:solidFill>
                    <a:schemeClr val="tx1"/>
                  </a:solidFill>
                </a:rPr>
                <a:t>PO</a:t>
              </a:r>
            </a:p>
          </p:txBody>
        </p:sp>
        <p:sp>
          <p:nvSpPr>
            <p:cNvPr id="55314" name="Text Box 21"/>
            <p:cNvSpPr txBox="1">
              <a:spLocks noChangeArrowheads="1"/>
            </p:cNvSpPr>
            <p:nvPr/>
          </p:nvSpPr>
          <p:spPr bwMode="auto">
            <a:xfrm>
              <a:off x="1242" y="3207"/>
              <a:ext cx="36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GB" sz="800" b="1">
                  <a:solidFill>
                    <a:schemeClr val="tx1"/>
                  </a:solidFill>
                </a:rPr>
                <a:t>PA +</a:t>
              </a:r>
            </a:p>
          </p:txBody>
        </p:sp>
        <p:sp>
          <p:nvSpPr>
            <p:cNvPr id="55315" name="Text Box 22"/>
            <p:cNvSpPr txBox="1">
              <a:spLocks noChangeArrowheads="1"/>
            </p:cNvSpPr>
            <p:nvPr/>
          </p:nvSpPr>
          <p:spPr bwMode="auto">
            <a:xfrm>
              <a:off x="578" y="3262"/>
              <a:ext cx="34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GB" sz="800" b="1">
                  <a:solidFill>
                    <a:schemeClr val="tx1"/>
                  </a:solidFill>
                </a:rPr>
                <a:t>PC -</a:t>
              </a:r>
            </a:p>
          </p:txBody>
        </p:sp>
        <p:sp>
          <p:nvSpPr>
            <p:cNvPr id="55316" name="AutoShape 23"/>
            <p:cNvSpPr>
              <a:spLocks noChangeArrowheads="1"/>
            </p:cNvSpPr>
            <p:nvPr/>
          </p:nvSpPr>
          <p:spPr bwMode="auto">
            <a:xfrm flipV="1">
              <a:off x="933" y="2549"/>
              <a:ext cx="184" cy="160"/>
            </a:xfrm>
            <a:prstGeom prst="triangle">
              <a:avLst>
                <a:gd name="adj" fmla="val 5108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7" name="Line 24"/>
            <p:cNvSpPr>
              <a:spLocks noChangeShapeType="1"/>
            </p:cNvSpPr>
            <p:nvPr/>
          </p:nvSpPr>
          <p:spPr bwMode="auto">
            <a:xfrm>
              <a:off x="933" y="27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8" name="Line 25"/>
            <p:cNvSpPr>
              <a:spLocks noChangeShapeType="1"/>
            </p:cNvSpPr>
            <p:nvPr/>
          </p:nvSpPr>
          <p:spPr bwMode="auto">
            <a:xfrm>
              <a:off x="1029" y="2713"/>
              <a:ext cx="0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9" name="Line 26"/>
            <p:cNvSpPr>
              <a:spLocks noChangeShapeType="1"/>
            </p:cNvSpPr>
            <p:nvPr/>
          </p:nvSpPr>
          <p:spPr bwMode="auto">
            <a:xfrm>
              <a:off x="1029" y="2491"/>
              <a:ext cx="0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0" name="Line 27"/>
            <p:cNvSpPr>
              <a:spLocks noChangeShapeType="1"/>
            </p:cNvSpPr>
            <p:nvPr/>
          </p:nvSpPr>
          <p:spPr bwMode="auto">
            <a:xfrm>
              <a:off x="918" y="3537"/>
              <a:ext cx="1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1" name="Line 28"/>
            <p:cNvSpPr>
              <a:spLocks noChangeShapeType="1"/>
            </p:cNvSpPr>
            <p:nvPr/>
          </p:nvSpPr>
          <p:spPr bwMode="auto">
            <a:xfrm>
              <a:off x="1041" y="3536"/>
              <a:ext cx="69" cy="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2" name="Line 29"/>
            <p:cNvSpPr>
              <a:spLocks noChangeShapeType="1"/>
            </p:cNvSpPr>
            <p:nvPr/>
          </p:nvSpPr>
          <p:spPr bwMode="auto">
            <a:xfrm flipH="1">
              <a:off x="923" y="3536"/>
              <a:ext cx="70" cy="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3" name="Line 30"/>
            <p:cNvSpPr>
              <a:spLocks noChangeShapeType="1"/>
            </p:cNvSpPr>
            <p:nvPr/>
          </p:nvSpPr>
          <p:spPr bwMode="auto">
            <a:xfrm flipV="1">
              <a:off x="1017" y="3480"/>
              <a:ext cx="0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4" name="Line 31"/>
            <p:cNvSpPr>
              <a:spLocks noChangeShapeType="1"/>
            </p:cNvSpPr>
            <p:nvPr/>
          </p:nvSpPr>
          <p:spPr bwMode="auto">
            <a:xfrm>
              <a:off x="1105" y="3633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5" name="Line 32"/>
            <p:cNvSpPr>
              <a:spLocks noChangeShapeType="1"/>
            </p:cNvSpPr>
            <p:nvPr/>
          </p:nvSpPr>
          <p:spPr bwMode="auto">
            <a:xfrm>
              <a:off x="823" y="3633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6" name="AutoShape 33"/>
            <p:cNvSpPr>
              <a:spLocks noChangeArrowheads="1"/>
            </p:cNvSpPr>
            <p:nvPr/>
          </p:nvSpPr>
          <p:spPr bwMode="auto">
            <a:xfrm rot="-8688506">
              <a:off x="931" y="3569"/>
              <a:ext cx="47" cy="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7" name="Line 34"/>
            <p:cNvSpPr>
              <a:spLocks noChangeShapeType="1"/>
            </p:cNvSpPr>
            <p:nvPr/>
          </p:nvSpPr>
          <p:spPr bwMode="auto">
            <a:xfrm>
              <a:off x="862" y="363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8" name="Line 35"/>
            <p:cNvSpPr>
              <a:spLocks noChangeShapeType="1"/>
            </p:cNvSpPr>
            <p:nvPr/>
          </p:nvSpPr>
          <p:spPr bwMode="auto">
            <a:xfrm>
              <a:off x="1169" y="3631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29" name="Line 36"/>
            <p:cNvSpPr>
              <a:spLocks noChangeShapeType="1"/>
            </p:cNvSpPr>
            <p:nvPr/>
          </p:nvSpPr>
          <p:spPr bwMode="auto">
            <a:xfrm>
              <a:off x="861" y="3701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0" name="Line 37"/>
            <p:cNvSpPr>
              <a:spLocks noChangeShapeType="1"/>
            </p:cNvSpPr>
            <p:nvPr/>
          </p:nvSpPr>
          <p:spPr bwMode="auto">
            <a:xfrm>
              <a:off x="1053" y="3701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1" name="AutoShape 38"/>
            <p:cNvSpPr>
              <a:spLocks noChangeArrowheads="1"/>
            </p:cNvSpPr>
            <p:nvPr/>
          </p:nvSpPr>
          <p:spPr bwMode="auto">
            <a:xfrm rot="5400000">
              <a:off x="977" y="3661"/>
              <a:ext cx="80" cy="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2" name="Line 39"/>
            <p:cNvSpPr>
              <a:spLocks noChangeShapeType="1"/>
            </p:cNvSpPr>
            <p:nvPr/>
          </p:nvSpPr>
          <p:spPr bwMode="auto">
            <a:xfrm>
              <a:off x="1051" y="366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33" name="Picture 4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" y="108"/>
              <a:ext cx="3897" cy="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" y="2059"/>
              <a:ext cx="8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5" name="Picture 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" y="3931"/>
              <a:ext cx="846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36" name="Line 43"/>
            <p:cNvSpPr>
              <a:spLocks noChangeShapeType="1"/>
            </p:cNvSpPr>
            <p:nvPr/>
          </p:nvSpPr>
          <p:spPr bwMode="auto">
            <a:xfrm>
              <a:off x="1238" y="3104"/>
              <a:ext cx="40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7" name="Line 44"/>
            <p:cNvSpPr>
              <a:spLocks noChangeShapeType="1"/>
            </p:cNvSpPr>
            <p:nvPr/>
          </p:nvSpPr>
          <p:spPr bwMode="auto">
            <a:xfrm>
              <a:off x="1242" y="3232"/>
              <a:ext cx="40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38" name="Rectangle 45"/>
            <p:cNvSpPr>
              <a:spLocks noChangeArrowheads="1"/>
            </p:cNvSpPr>
            <p:nvPr/>
          </p:nvSpPr>
          <p:spPr bwMode="auto">
            <a:xfrm>
              <a:off x="1905" y="2871"/>
              <a:ext cx="635" cy="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339" name="Group 46"/>
            <p:cNvGrpSpPr>
              <a:grpSpLocks/>
            </p:cNvGrpSpPr>
            <p:nvPr/>
          </p:nvGrpSpPr>
          <p:grpSpPr bwMode="auto">
            <a:xfrm>
              <a:off x="2172" y="2952"/>
              <a:ext cx="72" cy="424"/>
              <a:chOff x="2130" y="3548"/>
              <a:chExt cx="105" cy="556"/>
            </a:xfrm>
          </p:grpSpPr>
          <p:grpSp>
            <p:nvGrpSpPr>
              <p:cNvPr id="55361" name="Group 47"/>
              <p:cNvGrpSpPr>
                <a:grpSpLocks/>
              </p:cNvGrpSpPr>
              <p:nvPr/>
            </p:nvGrpSpPr>
            <p:grpSpPr bwMode="auto">
              <a:xfrm>
                <a:off x="2130" y="3920"/>
                <a:ext cx="105" cy="184"/>
                <a:chOff x="1906" y="3155"/>
                <a:chExt cx="435" cy="949"/>
              </a:xfrm>
            </p:grpSpPr>
            <p:sp>
              <p:nvSpPr>
                <p:cNvPr id="55368" name="Arc 48"/>
                <p:cNvSpPr>
                  <a:spLocks/>
                </p:cNvSpPr>
                <p:nvPr/>
              </p:nvSpPr>
              <p:spPr bwMode="auto">
                <a:xfrm flipV="1">
                  <a:off x="1906" y="3623"/>
                  <a:ext cx="435" cy="4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69" name="Arc 49"/>
                <p:cNvSpPr>
                  <a:spLocks/>
                </p:cNvSpPr>
                <p:nvPr/>
              </p:nvSpPr>
              <p:spPr bwMode="auto">
                <a:xfrm>
                  <a:off x="1906" y="3155"/>
                  <a:ext cx="435" cy="4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5362" name="Group 50"/>
              <p:cNvGrpSpPr>
                <a:grpSpLocks/>
              </p:cNvGrpSpPr>
              <p:nvPr/>
            </p:nvGrpSpPr>
            <p:grpSpPr bwMode="auto">
              <a:xfrm>
                <a:off x="2130" y="3734"/>
                <a:ext cx="105" cy="184"/>
                <a:chOff x="1906" y="3155"/>
                <a:chExt cx="435" cy="949"/>
              </a:xfrm>
            </p:grpSpPr>
            <p:sp>
              <p:nvSpPr>
                <p:cNvPr id="55366" name="Arc 51"/>
                <p:cNvSpPr>
                  <a:spLocks/>
                </p:cNvSpPr>
                <p:nvPr/>
              </p:nvSpPr>
              <p:spPr bwMode="auto">
                <a:xfrm flipV="1">
                  <a:off x="1906" y="3623"/>
                  <a:ext cx="435" cy="4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67" name="Arc 52"/>
                <p:cNvSpPr>
                  <a:spLocks/>
                </p:cNvSpPr>
                <p:nvPr/>
              </p:nvSpPr>
              <p:spPr bwMode="auto">
                <a:xfrm>
                  <a:off x="1906" y="3155"/>
                  <a:ext cx="435" cy="4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5363" name="Group 53"/>
              <p:cNvGrpSpPr>
                <a:grpSpLocks/>
              </p:cNvGrpSpPr>
              <p:nvPr/>
            </p:nvGrpSpPr>
            <p:grpSpPr bwMode="auto">
              <a:xfrm>
                <a:off x="2130" y="3548"/>
                <a:ext cx="105" cy="184"/>
                <a:chOff x="1906" y="3155"/>
                <a:chExt cx="435" cy="949"/>
              </a:xfrm>
            </p:grpSpPr>
            <p:sp>
              <p:nvSpPr>
                <p:cNvPr id="55364" name="Arc 54"/>
                <p:cNvSpPr>
                  <a:spLocks/>
                </p:cNvSpPr>
                <p:nvPr/>
              </p:nvSpPr>
              <p:spPr bwMode="auto">
                <a:xfrm flipV="1">
                  <a:off x="1906" y="3623"/>
                  <a:ext cx="435" cy="4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65" name="Arc 55"/>
                <p:cNvSpPr>
                  <a:spLocks/>
                </p:cNvSpPr>
                <p:nvPr/>
              </p:nvSpPr>
              <p:spPr bwMode="auto">
                <a:xfrm>
                  <a:off x="1906" y="3155"/>
                  <a:ext cx="435" cy="4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5340" name="Oval 56"/>
            <p:cNvSpPr>
              <a:spLocks noChangeArrowheads="1"/>
            </p:cNvSpPr>
            <p:nvPr/>
          </p:nvSpPr>
          <p:spPr bwMode="auto">
            <a:xfrm>
              <a:off x="1869" y="2925"/>
              <a:ext cx="69" cy="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1" name="Oval 57"/>
            <p:cNvSpPr>
              <a:spLocks noChangeArrowheads="1"/>
            </p:cNvSpPr>
            <p:nvPr/>
          </p:nvSpPr>
          <p:spPr bwMode="auto">
            <a:xfrm>
              <a:off x="1872" y="3339"/>
              <a:ext cx="69" cy="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2" name="Line 58"/>
            <p:cNvSpPr>
              <a:spLocks noChangeShapeType="1"/>
            </p:cNvSpPr>
            <p:nvPr/>
          </p:nvSpPr>
          <p:spPr bwMode="auto">
            <a:xfrm flipH="1">
              <a:off x="1941" y="2955"/>
              <a:ext cx="23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Line 59"/>
            <p:cNvSpPr>
              <a:spLocks noChangeShapeType="1"/>
            </p:cNvSpPr>
            <p:nvPr/>
          </p:nvSpPr>
          <p:spPr bwMode="auto">
            <a:xfrm flipH="1">
              <a:off x="1947" y="3375"/>
              <a:ext cx="23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344" name="Group 60"/>
            <p:cNvGrpSpPr>
              <a:grpSpLocks/>
            </p:cNvGrpSpPr>
            <p:nvPr/>
          </p:nvGrpSpPr>
          <p:grpSpPr bwMode="auto">
            <a:xfrm>
              <a:off x="1638" y="2955"/>
              <a:ext cx="240" cy="148"/>
              <a:chOff x="1638" y="2955"/>
              <a:chExt cx="240" cy="147"/>
            </a:xfrm>
          </p:grpSpPr>
          <p:sp>
            <p:nvSpPr>
              <p:cNvPr id="55359" name="Line 61"/>
              <p:cNvSpPr>
                <a:spLocks noChangeShapeType="1"/>
              </p:cNvSpPr>
              <p:nvPr/>
            </p:nvSpPr>
            <p:spPr bwMode="auto">
              <a:xfrm flipV="1">
                <a:off x="1638" y="295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60" name="Line 62"/>
              <p:cNvSpPr>
                <a:spLocks noChangeShapeType="1"/>
              </p:cNvSpPr>
              <p:nvPr/>
            </p:nvSpPr>
            <p:spPr bwMode="auto">
              <a:xfrm>
                <a:off x="1638" y="2955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345" name="Group 63"/>
            <p:cNvGrpSpPr>
              <a:grpSpLocks/>
            </p:cNvGrpSpPr>
            <p:nvPr/>
          </p:nvGrpSpPr>
          <p:grpSpPr bwMode="auto">
            <a:xfrm flipV="1">
              <a:off x="1638" y="3225"/>
              <a:ext cx="240" cy="147"/>
              <a:chOff x="1638" y="2955"/>
              <a:chExt cx="240" cy="147"/>
            </a:xfrm>
          </p:grpSpPr>
          <p:sp>
            <p:nvSpPr>
              <p:cNvPr id="55357" name="Line 64"/>
              <p:cNvSpPr>
                <a:spLocks noChangeShapeType="1"/>
              </p:cNvSpPr>
              <p:nvPr/>
            </p:nvSpPr>
            <p:spPr bwMode="auto">
              <a:xfrm flipV="1">
                <a:off x="1638" y="295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58" name="Line 65"/>
              <p:cNvSpPr>
                <a:spLocks noChangeShapeType="1"/>
              </p:cNvSpPr>
              <p:nvPr/>
            </p:nvSpPr>
            <p:spPr bwMode="auto">
              <a:xfrm>
                <a:off x="1638" y="2955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5346" name="Text Box 66"/>
            <p:cNvSpPr txBox="1">
              <a:spLocks noChangeArrowheads="1"/>
            </p:cNvSpPr>
            <p:nvPr/>
          </p:nvSpPr>
          <p:spPr bwMode="auto">
            <a:xfrm>
              <a:off x="1877" y="3235"/>
              <a:ext cx="27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GB" sz="800" b="1"/>
                <a:t>S1</a:t>
              </a:r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55347" name="Text Box 67"/>
            <p:cNvSpPr txBox="1">
              <a:spLocks noChangeArrowheads="1"/>
            </p:cNvSpPr>
            <p:nvPr/>
          </p:nvSpPr>
          <p:spPr bwMode="auto">
            <a:xfrm>
              <a:off x="1883" y="2949"/>
              <a:ext cx="27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GB" sz="800" b="1"/>
                <a:t>E1</a:t>
              </a:r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55348" name="Oval 68"/>
            <p:cNvSpPr>
              <a:spLocks noChangeArrowheads="1"/>
            </p:cNvSpPr>
            <p:nvPr/>
          </p:nvSpPr>
          <p:spPr bwMode="auto">
            <a:xfrm>
              <a:off x="2271" y="2839"/>
              <a:ext cx="69" cy="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Text Box 69"/>
            <p:cNvSpPr txBox="1">
              <a:spLocks noChangeArrowheads="1"/>
            </p:cNvSpPr>
            <p:nvPr/>
          </p:nvSpPr>
          <p:spPr bwMode="auto">
            <a:xfrm>
              <a:off x="2285" y="2862"/>
              <a:ext cx="28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GB" sz="800" b="1"/>
                <a:t>PE</a:t>
              </a:r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55350" name="Line 70"/>
            <p:cNvSpPr>
              <a:spLocks noChangeShapeType="1"/>
            </p:cNvSpPr>
            <p:nvPr/>
          </p:nvSpPr>
          <p:spPr bwMode="auto">
            <a:xfrm flipV="1">
              <a:off x="2307" y="2731"/>
              <a:ext cx="0" cy="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1" name="Line 71"/>
            <p:cNvSpPr>
              <a:spLocks noChangeShapeType="1"/>
            </p:cNvSpPr>
            <p:nvPr/>
          </p:nvSpPr>
          <p:spPr bwMode="auto">
            <a:xfrm>
              <a:off x="2250" y="2727"/>
              <a:ext cx="11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Line 72"/>
            <p:cNvSpPr>
              <a:spLocks noChangeShapeType="1"/>
            </p:cNvSpPr>
            <p:nvPr/>
          </p:nvSpPr>
          <p:spPr bwMode="auto">
            <a:xfrm>
              <a:off x="2274" y="2703"/>
              <a:ext cx="6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3" name="Line 73"/>
            <p:cNvSpPr>
              <a:spLocks noChangeShapeType="1"/>
            </p:cNvSpPr>
            <p:nvPr/>
          </p:nvSpPr>
          <p:spPr bwMode="auto">
            <a:xfrm>
              <a:off x="2289" y="2676"/>
              <a:ext cx="3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354" name="Group 74"/>
            <p:cNvGrpSpPr>
              <a:grpSpLocks/>
            </p:cNvGrpSpPr>
            <p:nvPr/>
          </p:nvGrpSpPr>
          <p:grpSpPr bwMode="auto">
            <a:xfrm>
              <a:off x="1239" y="3101"/>
              <a:ext cx="47" cy="128"/>
              <a:chOff x="2816" y="2840"/>
              <a:chExt cx="47" cy="128"/>
            </a:xfrm>
          </p:grpSpPr>
          <p:sp>
            <p:nvSpPr>
              <p:cNvPr id="55355" name="Arc 75"/>
              <p:cNvSpPr>
                <a:spLocks/>
              </p:cNvSpPr>
              <p:nvPr/>
            </p:nvSpPr>
            <p:spPr bwMode="auto">
              <a:xfrm>
                <a:off x="2816" y="2840"/>
                <a:ext cx="47" cy="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56" name="Arc 76"/>
              <p:cNvSpPr>
                <a:spLocks/>
              </p:cNvSpPr>
              <p:nvPr/>
            </p:nvSpPr>
            <p:spPr bwMode="auto">
              <a:xfrm flipV="1">
                <a:off x="2816" y="2907"/>
                <a:ext cx="47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299" name="Rectangle 77"/>
          <p:cNvSpPr>
            <a:spLocks noGrp="1" noChangeArrowheads="1"/>
          </p:cNvSpPr>
          <p:nvPr>
            <p:ph type="title"/>
          </p:nvPr>
        </p:nvSpPr>
        <p:spPr>
          <a:xfrm>
            <a:off x="2511425" y="908050"/>
            <a:ext cx="5270500" cy="725488"/>
          </a:xfrm>
        </p:spPr>
        <p:txBody>
          <a:bodyPr/>
          <a:lstStyle/>
          <a:p>
            <a:pPr eaLnBrk="1" hangingPunct="1"/>
            <a:r>
              <a:rPr lang="ru-RU" smtClean="0"/>
              <a:t>Опции</a:t>
            </a:r>
            <a:endParaRPr lang="fr-FR" smtClean="0"/>
          </a:p>
        </p:txBody>
      </p:sp>
      <p:sp>
        <p:nvSpPr>
          <p:cNvPr id="55300" name="Text Box 78"/>
          <p:cNvSpPr txBox="1">
            <a:spLocks noChangeArrowheads="1"/>
          </p:cNvSpPr>
          <p:nvPr/>
        </p:nvSpPr>
        <p:spPr bwMode="auto">
          <a:xfrm>
            <a:off x="650875" y="0"/>
            <a:ext cx="8493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accent1"/>
                </a:solidFill>
              </a:rPr>
              <a:t>Типовая схема</a:t>
            </a:r>
            <a:r>
              <a:rPr lang="en-US" sz="3600" b="1">
                <a:solidFill>
                  <a:schemeClr val="accent1"/>
                </a:solidFill>
              </a:rPr>
              <a:t> </a:t>
            </a:r>
            <a:r>
              <a:rPr lang="ru-RU" sz="3600" b="1">
                <a:solidFill>
                  <a:schemeClr val="accent1"/>
                </a:solidFill>
              </a:rPr>
              <a:t>подключения</a:t>
            </a:r>
            <a:r>
              <a:rPr lang="en-GB" sz="3600" b="1">
                <a:solidFill>
                  <a:schemeClr val="accent1"/>
                </a:solidFill>
              </a:rPr>
              <a:t/>
            </a:r>
            <a:br>
              <a:rPr lang="en-GB" sz="3600" b="1">
                <a:solidFill>
                  <a:schemeClr val="accent1"/>
                </a:solidFill>
              </a:rPr>
            </a:br>
            <a:r>
              <a:rPr lang="en-GB" sz="1400" b="1">
                <a:solidFill>
                  <a:schemeClr val="accent1"/>
                </a:solidFill>
              </a:rPr>
              <a:t>(</a:t>
            </a:r>
            <a:r>
              <a:rPr lang="ru-RU" sz="1400" b="1">
                <a:solidFill>
                  <a:schemeClr val="accent1"/>
                </a:solidFill>
              </a:rPr>
              <a:t>зависит от мощности ПЧ</a:t>
            </a:r>
            <a:r>
              <a:rPr lang="en-GB" sz="1400" b="1">
                <a:solidFill>
                  <a:schemeClr val="accent1"/>
                </a:solidFill>
              </a:rPr>
              <a:t>)</a:t>
            </a:r>
            <a:endParaRPr lang="en-GB" sz="2400" b="1">
              <a:solidFill>
                <a:schemeClr val="accent1"/>
              </a:solidFill>
            </a:endParaRPr>
          </a:p>
        </p:txBody>
      </p:sp>
      <p:sp>
        <p:nvSpPr>
          <p:cNvPr id="55301" name="Rectangle 79"/>
          <p:cNvSpPr>
            <a:spLocks noChangeArrowheads="1"/>
          </p:cNvSpPr>
          <p:nvPr/>
        </p:nvSpPr>
        <p:spPr bwMode="auto">
          <a:xfrm>
            <a:off x="3125788" y="5046663"/>
            <a:ext cx="5705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Альбом типовых схем находится в каталоге или инструкции по монтажу</a:t>
            </a:r>
          </a:p>
          <a:p>
            <a:pPr eaLnBrk="0" hangingPunct="0"/>
            <a:r>
              <a:rPr lang="ru-RU" sz="1600">
                <a:solidFill>
                  <a:schemeClr val="tx1"/>
                </a:solidFill>
              </a:rPr>
              <a:t>Для</a:t>
            </a:r>
            <a:r>
              <a:rPr lang="en-GB" sz="1600">
                <a:solidFill>
                  <a:schemeClr val="tx1"/>
                </a:solidFill>
              </a:rPr>
              <a:t> ATV 71HD55M3X, HD75M3X, ATV 71HD90N4…HC50N4, </a:t>
            </a:r>
            <a:r>
              <a:rPr lang="ru-RU" sz="1600">
                <a:solidFill>
                  <a:schemeClr val="tx1"/>
                </a:solidFill>
              </a:rPr>
              <a:t>дроссель поставляется с ПЧ</a:t>
            </a:r>
            <a:r>
              <a:rPr lang="en-GB" sz="160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Альбом схем в соответствии с </a:t>
            </a:r>
            <a:r>
              <a:rPr lang="en-US" smtClean="0"/>
              <a:t>ATEX</a:t>
            </a:r>
            <a:r>
              <a:rPr lang="ru-RU" smtClean="0"/>
              <a:t> (Ростехнадзор)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1355725"/>
            <a:ext cx="5911850" cy="5111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7325" y="1763713"/>
            <a:ext cx="2595563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8" tIns="45704" rIns="91408" bIns="45704">
            <a:spAutoFit/>
          </a:bodyPr>
          <a:lstStyle/>
          <a:p>
            <a:r>
              <a:rPr lang="ru-RU"/>
              <a:t>Зона: Газ-1,</a:t>
            </a:r>
            <a:r>
              <a:rPr lang="en-US"/>
              <a:t> </a:t>
            </a:r>
            <a:r>
              <a:rPr lang="ru-RU"/>
              <a:t>Пыль- 21</a:t>
            </a:r>
          </a:p>
          <a:p>
            <a:r>
              <a:rPr lang="ru-RU"/>
              <a:t>Более 10000 ч в год</a:t>
            </a:r>
          </a:p>
          <a:p>
            <a:r>
              <a:rPr lang="en-US"/>
              <a:t>SIL2</a:t>
            </a:r>
            <a:endParaRPr lang="ru-RU"/>
          </a:p>
          <a:p>
            <a:r>
              <a:rPr lang="ru-RU"/>
              <a:t>Категория остановки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7788"/>
            <a:ext cx="8280400" cy="9159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Особенности ПЧ </a:t>
            </a:r>
            <a:r>
              <a:rPr lang="en-US" smtClean="0">
                <a:solidFill>
                  <a:schemeClr val="bg1"/>
                </a:solidFill>
                <a:latin typeface="SEOptimistBlack" pitchFamily="50" charset="0"/>
              </a:rPr>
              <a:t>Altivar</a:t>
            </a:r>
            <a:endParaRPr lang="ru-RU" smtClean="0">
              <a:solidFill>
                <a:schemeClr val="bg1"/>
              </a:solidFill>
              <a:latin typeface="SEOptimistBlack" pitchFamily="50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850900"/>
            <a:ext cx="8489950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Работа при просадке напряжения до 50%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Перегрузочная способность до 220% по моменту.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Богатая базовая комплектация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Русифицированный графический терминал в комплекте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Защита от агрессивных сред (бесплатно </a:t>
            </a:r>
            <a:r>
              <a:rPr lang="en-US" smtClean="0">
                <a:solidFill>
                  <a:schemeClr val="bg1"/>
                </a:solidFill>
              </a:rPr>
              <a:t>&gt; 75 </a:t>
            </a:r>
            <a:r>
              <a:rPr lang="ru-RU" smtClean="0">
                <a:solidFill>
                  <a:schemeClr val="bg1"/>
                </a:solidFill>
              </a:rPr>
              <a:t>кВт)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Наработка </a:t>
            </a:r>
            <a:r>
              <a:rPr lang="en-US" smtClean="0">
                <a:solidFill>
                  <a:schemeClr val="bg1"/>
                </a:solidFill>
              </a:rPr>
              <a:t>MTTF ATV312 = 600 000, ATV32= 3 000 000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Средства подавления гармоник: Фильтры 16, 10, 5%</a:t>
            </a:r>
            <a:r>
              <a:rPr lang="en-US" smtClean="0">
                <a:solidFill>
                  <a:schemeClr val="bg1"/>
                </a:solidFill>
              </a:rPr>
              <a:t>;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AFE </a:t>
            </a:r>
            <a:r>
              <a:rPr lang="ru-RU" smtClean="0">
                <a:solidFill>
                  <a:schemeClr val="bg1"/>
                </a:solidFill>
              </a:rPr>
              <a:t>до 4%</a:t>
            </a:r>
            <a:r>
              <a:rPr lang="en-US" smtClean="0">
                <a:solidFill>
                  <a:schemeClr val="bg1"/>
                </a:solidFill>
              </a:rPr>
              <a:t>;</a:t>
            </a:r>
            <a:r>
              <a:rPr lang="ru-RU" smtClean="0">
                <a:solidFill>
                  <a:schemeClr val="bg1"/>
                </a:solidFill>
              </a:rPr>
              <a:t> активные подавители </a:t>
            </a:r>
            <a:r>
              <a:rPr lang="en-US" smtClean="0">
                <a:solidFill>
                  <a:schemeClr val="bg1"/>
                </a:solidFill>
              </a:rPr>
              <a:t>Accusine </a:t>
            </a:r>
            <a:r>
              <a:rPr lang="ru-RU" smtClean="0">
                <a:solidFill>
                  <a:schemeClr val="bg1"/>
                </a:solidFill>
              </a:rPr>
              <a:t>и </a:t>
            </a:r>
            <a:r>
              <a:rPr lang="en-US" smtClean="0">
                <a:solidFill>
                  <a:schemeClr val="bg1"/>
                </a:solidFill>
              </a:rPr>
              <a:t>MARS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0%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Защита ПЧ датчики температуры </a:t>
            </a:r>
            <a:r>
              <a:rPr lang="en-US" smtClean="0">
                <a:solidFill>
                  <a:schemeClr val="bg1"/>
                </a:solidFill>
              </a:rPr>
              <a:t>IGBT</a:t>
            </a:r>
            <a:r>
              <a:rPr lang="ru-RU" smtClean="0">
                <a:solidFill>
                  <a:schemeClr val="bg1"/>
                </a:solidFill>
              </a:rPr>
              <a:t> + программная защита кристалла. Защита двигателя фильтры, датчики + программно.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Управление синхронным двигателем до 75 кВт в разомкнутой системе.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Рабочий диапазон конденсаторов от -40 до +105 С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Номинальная частота коммутации </a:t>
            </a:r>
            <a:r>
              <a:rPr lang="en-US" smtClean="0">
                <a:solidFill>
                  <a:schemeClr val="bg1"/>
                </a:solidFill>
              </a:rPr>
              <a:t>ATV61 </a:t>
            </a:r>
            <a:r>
              <a:rPr lang="ru-RU" smtClean="0">
                <a:solidFill>
                  <a:schemeClr val="bg1"/>
                </a:solidFill>
              </a:rPr>
              <a:t>и </a:t>
            </a:r>
            <a:r>
              <a:rPr lang="en-US" smtClean="0">
                <a:solidFill>
                  <a:schemeClr val="bg1"/>
                </a:solidFill>
              </a:rPr>
              <a:t>ATV21 </a:t>
            </a:r>
            <a:r>
              <a:rPr lang="ru-RU" smtClean="0">
                <a:solidFill>
                  <a:schemeClr val="bg1"/>
                </a:solidFill>
              </a:rPr>
              <a:t>= 12кГц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Около 4000 параметров в меню </a:t>
            </a:r>
            <a:r>
              <a:rPr lang="en-US" smtClean="0">
                <a:solidFill>
                  <a:schemeClr val="bg1"/>
                </a:solidFill>
              </a:rPr>
              <a:t>ATV61</a:t>
            </a:r>
            <a:r>
              <a:rPr lang="ru-RU" smtClean="0">
                <a:solidFill>
                  <a:schemeClr val="bg1"/>
                </a:solidFill>
              </a:rPr>
              <a:t>. Автоподстройка.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Память на 14 аварийных событий с 11 комментариями к каждому.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16 коммуникационных протоколов. </a:t>
            </a:r>
            <a:r>
              <a:rPr lang="en-US" smtClean="0">
                <a:solidFill>
                  <a:schemeClr val="bg1"/>
                </a:solidFill>
              </a:rPr>
              <a:t>Web- </a:t>
            </a:r>
            <a:r>
              <a:rPr lang="ru-RU" smtClean="0">
                <a:solidFill>
                  <a:schemeClr val="bg1"/>
                </a:solidFill>
              </a:rPr>
              <a:t>сервер. Карта- контроллер.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Управление по </a:t>
            </a:r>
            <a:r>
              <a:rPr lang="en-US" smtClean="0">
                <a:solidFill>
                  <a:schemeClr val="bg1"/>
                </a:solidFill>
              </a:rPr>
              <a:t>Bluetooth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Защитная функция блокировки питания на двигателе.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7" descr="Graficspresentation_01 P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3844925"/>
            <a:ext cx="73025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Neues B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08050"/>
            <a:ext cx="15827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425" y="71438"/>
            <a:ext cx="8664575" cy="755650"/>
          </a:xfrm>
          <a:noFill/>
        </p:spPr>
        <p:txBody>
          <a:bodyPr tIns="10796" bIns="10796"/>
          <a:lstStyle/>
          <a:p>
            <a:pPr eaLnBrk="1" hangingPunct="1"/>
            <a:r>
              <a:rPr lang="ru-RU" b="1" smtClean="0"/>
              <a:t>Активный выпрямитель напряжения</a:t>
            </a:r>
            <a:endParaRPr lang="fr-FR" b="1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01713"/>
            <a:ext cx="7056437" cy="2890837"/>
          </a:xfrm>
        </p:spPr>
        <p:txBody>
          <a:bodyPr rIns="17994" bIns="10796"/>
          <a:lstStyle/>
          <a:p>
            <a:pPr eaLnBrk="1" hangingPunct="1"/>
            <a:r>
              <a:rPr lang="ru-RU" sz="1800" b="1" smtClean="0"/>
              <a:t>Модельный ряд </a:t>
            </a:r>
            <a:r>
              <a:rPr lang="en-US" sz="1800" b="1" smtClean="0"/>
              <a:t>AFE</a:t>
            </a:r>
          </a:p>
          <a:p>
            <a:pPr lvl="1" eaLnBrk="1" hangingPunct="1"/>
            <a:r>
              <a:rPr lang="en-US" sz="1600" smtClean="0"/>
              <a:t>400…480</a:t>
            </a:r>
            <a:r>
              <a:rPr lang="ru-RU" sz="1600" smtClean="0"/>
              <a:t> В</a:t>
            </a:r>
            <a:r>
              <a:rPr lang="en-US" sz="1600" smtClean="0"/>
              <a:t>; 110…630</a:t>
            </a:r>
            <a:r>
              <a:rPr lang="ru-RU" sz="1600" smtClean="0"/>
              <a:t> кВт</a:t>
            </a:r>
            <a:endParaRPr lang="en-US" sz="1600" smtClean="0"/>
          </a:p>
          <a:p>
            <a:pPr lvl="1" eaLnBrk="1" hangingPunct="1"/>
            <a:r>
              <a:rPr lang="en-US" sz="1600" smtClean="0"/>
              <a:t>500…690</a:t>
            </a:r>
            <a:r>
              <a:rPr lang="ru-RU" sz="1600" smtClean="0"/>
              <a:t> В</a:t>
            </a:r>
            <a:r>
              <a:rPr lang="en-US" sz="1600" smtClean="0"/>
              <a:t>; 110…800</a:t>
            </a:r>
            <a:r>
              <a:rPr lang="ru-RU" sz="1600" smtClean="0"/>
              <a:t> кВт</a:t>
            </a:r>
            <a:r>
              <a:rPr lang="en-US" sz="1600" smtClean="0"/>
              <a:t> </a:t>
            </a:r>
          </a:p>
          <a:p>
            <a:pPr lvl="1" eaLnBrk="1" hangingPunct="1"/>
            <a:r>
              <a:rPr lang="ru-RU" sz="1600" smtClean="0"/>
              <a:t>Допустимая просадка напряжения до </a:t>
            </a:r>
            <a:r>
              <a:rPr lang="ru-RU" sz="1600" smtClean="0">
                <a:solidFill>
                  <a:schemeClr val="accent2"/>
                </a:solidFill>
              </a:rPr>
              <a:t>40%</a:t>
            </a:r>
            <a:endParaRPr lang="en-US" sz="16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ru-RU" sz="1600" smtClean="0"/>
              <a:t>Простая наладка и монтаж</a:t>
            </a:r>
            <a:r>
              <a:rPr lang="en-US" sz="1600" smtClean="0"/>
              <a:t> </a:t>
            </a:r>
            <a:r>
              <a:rPr lang="ru-RU" sz="1600" smtClean="0"/>
              <a:t>благодаря компактности и множеству встроенных функций</a:t>
            </a:r>
            <a:endParaRPr lang="en-US" sz="1600" smtClean="0"/>
          </a:p>
          <a:p>
            <a:pPr lvl="1" eaLnBrk="1" hangingPunct="1"/>
            <a:r>
              <a:rPr lang="ru-RU" sz="1600" smtClean="0"/>
              <a:t>Работа от дизель- генератора и в некачественных сетях</a:t>
            </a:r>
            <a:endParaRPr lang="en-US" sz="1600" smtClean="0"/>
          </a:p>
          <a:p>
            <a:pPr lvl="1" eaLnBrk="1" hangingPunct="1"/>
            <a:r>
              <a:rPr lang="ru-RU" sz="1600" smtClean="0"/>
              <a:t>Коэффициент мощности</a:t>
            </a:r>
            <a:r>
              <a:rPr lang="en-GB" sz="1600" smtClean="0"/>
              <a:t> 1 </a:t>
            </a:r>
            <a:r>
              <a:rPr lang="ru-RU" sz="1600" smtClean="0"/>
              <a:t>во всех режимах работы</a:t>
            </a:r>
          </a:p>
          <a:p>
            <a:pPr lvl="1" eaLnBrk="1" hangingPunct="1"/>
            <a:r>
              <a:rPr lang="ru-RU" sz="1600" smtClean="0"/>
              <a:t>Ток КЗ сети до</a:t>
            </a:r>
            <a:r>
              <a:rPr lang="en-GB" sz="1600" smtClean="0"/>
              <a:t> 100</a:t>
            </a:r>
            <a:r>
              <a:rPr lang="ru-RU" sz="1600" smtClean="0"/>
              <a:t> к</a:t>
            </a:r>
            <a:r>
              <a:rPr lang="en-GB" sz="1600" smtClean="0"/>
              <a:t>A</a:t>
            </a:r>
            <a:endParaRPr lang="en-US" sz="1600" smtClean="0"/>
          </a:p>
          <a:p>
            <a:pPr eaLnBrk="1" hangingPunct="1">
              <a:buClr>
                <a:schemeClr val="bg2"/>
              </a:buClr>
            </a:pPr>
            <a:endParaRPr lang="en-US" sz="1800" smtClean="0">
              <a:solidFill>
                <a:schemeClr val="bg2"/>
              </a:solidFill>
            </a:endParaRPr>
          </a:p>
        </p:txBody>
      </p:sp>
      <p:sp>
        <p:nvSpPr>
          <p:cNvPr id="58374" name="Text Box 53"/>
          <p:cNvSpPr txBox="1">
            <a:spLocks noChangeArrowheads="1"/>
          </p:cNvSpPr>
          <p:nvPr/>
        </p:nvSpPr>
        <p:spPr bwMode="auto">
          <a:xfrm>
            <a:off x="7446963" y="3573463"/>
            <a:ext cx="1697037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lIns="91408" tIns="45704" rIns="91408" bIns="45704"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</a:rPr>
              <a:t>Менее 4% </a:t>
            </a:r>
            <a:r>
              <a:rPr lang="en-US" sz="1600" b="1">
                <a:solidFill>
                  <a:schemeClr val="accent2"/>
                </a:solidFill>
              </a:rPr>
              <a:t>THDI </a:t>
            </a:r>
          </a:p>
        </p:txBody>
      </p:sp>
      <p:pic>
        <p:nvPicPr>
          <p:cNvPr id="58375" name="Picture 54" descr="Hig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688" y="3598863"/>
            <a:ext cx="29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6872288" cy="5246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77788"/>
            <a:ext cx="8712200" cy="1150937"/>
          </a:xfrm>
        </p:spPr>
        <p:txBody>
          <a:bodyPr/>
          <a:lstStyle/>
          <a:p>
            <a:r>
              <a:rPr lang="en-US" sz="4400" b="1" smtClean="0">
                <a:latin typeface="Calibri" pitchFamily="34" charset="0"/>
                <a:cs typeface="Calibri" pitchFamily="34" charset="0"/>
              </a:rPr>
              <a:t>ATV</a:t>
            </a:r>
            <a:r>
              <a:rPr lang="ru-RU" sz="4400" b="1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4400" b="1" smtClean="0">
                <a:latin typeface="Calibri" pitchFamily="34" charset="0"/>
                <a:cs typeface="Calibri" pitchFamily="34" charset="0"/>
              </a:rPr>
              <a:t>12 </a:t>
            </a:r>
            <a:r>
              <a:rPr lang="ru-RU" sz="4400" b="1" smtClean="0">
                <a:latin typeface="Calibri" pitchFamily="34" charset="0"/>
                <a:cs typeface="Calibri" pitchFamily="34" charset="0"/>
              </a:rPr>
              <a:t>универсальная серия</a:t>
            </a:r>
            <a:endParaRPr lang="en-GB" sz="44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08400" y="950912"/>
            <a:ext cx="5435600" cy="4992687"/>
          </a:xfrm>
          <a:solidFill>
            <a:schemeClr val="bg1"/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Модельный ряд от 0,18 до 15 кВт 110-600 В </a:t>
            </a:r>
          </a:p>
          <a:p>
            <a:r>
              <a:rPr lang="ru-RU" dirty="0" smtClean="0"/>
              <a:t>4 закона управления (векторные + скалярные)</a:t>
            </a:r>
          </a:p>
          <a:p>
            <a:r>
              <a:rPr lang="ru-RU" dirty="0" smtClean="0"/>
              <a:t>Перегрузка 200% по моменту</a:t>
            </a:r>
          </a:p>
          <a:p>
            <a:r>
              <a:rPr lang="ru-RU" dirty="0" smtClean="0"/>
              <a:t>Работа при 50% просадке напряжения</a:t>
            </a:r>
            <a:endParaRPr lang="en-US" b="1" dirty="0" smtClean="0"/>
          </a:p>
          <a:p>
            <a:r>
              <a:rPr lang="ru-RU" dirty="0" smtClean="0"/>
              <a:t>ЭМС фильтр встроен</a:t>
            </a:r>
          </a:p>
          <a:p>
            <a:r>
              <a:rPr lang="ru-RU" dirty="0" smtClean="0"/>
              <a:t>КПД до 97,5%, </a:t>
            </a:r>
          </a:p>
          <a:p>
            <a:endParaRPr lang="ru-RU" dirty="0" smtClean="0"/>
          </a:p>
          <a:p>
            <a:r>
              <a:rPr lang="ru-RU" dirty="0" smtClean="0"/>
              <a:t>Все компоненты рассчитаны на срок службы более 10 лет. </a:t>
            </a:r>
            <a:r>
              <a:rPr lang="en-US" sz="1800" dirty="0" smtClean="0"/>
              <a:t>MTTF</a:t>
            </a:r>
            <a:r>
              <a:rPr lang="ru-RU" sz="1800" dirty="0" smtClean="0"/>
              <a:t>=</a:t>
            </a:r>
            <a:r>
              <a:rPr lang="en-US" sz="1800" dirty="0" smtClean="0"/>
              <a:t> 600 000 </a:t>
            </a:r>
            <a:r>
              <a:rPr lang="ru-RU" sz="1800" dirty="0" smtClean="0"/>
              <a:t>часов</a:t>
            </a:r>
          </a:p>
          <a:p>
            <a:endParaRPr lang="ru-RU" dirty="0" smtClean="0"/>
          </a:p>
          <a:p>
            <a:r>
              <a:rPr lang="ru-RU" dirty="0" smtClean="0"/>
              <a:t>До </a:t>
            </a:r>
            <a:r>
              <a:rPr lang="ru-RU" b="1" dirty="0" smtClean="0">
                <a:solidFill>
                  <a:schemeClr val="accent2"/>
                </a:solidFill>
              </a:rPr>
              <a:t>+50 С</a:t>
            </a:r>
            <a:r>
              <a:rPr lang="ru-RU" dirty="0" smtClean="0"/>
              <a:t> без уменьшения </a:t>
            </a:r>
            <a:r>
              <a:rPr lang="ru-RU" dirty="0" smtClean="0"/>
              <a:t>мощности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2"/>
                </a:solidFill>
              </a:rPr>
              <a:t>+60 С </a:t>
            </a:r>
            <a:r>
              <a:rPr lang="ru-RU" dirty="0" smtClean="0"/>
              <a:t>макс</a:t>
            </a:r>
            <a:endParaRPr lang="ru-RU" dirty="0" smtClean="0"/>
          </a:p>
          <a:p>
            <a:pPr>
              <a:buClr>
                <a:schemeClr val="bg1"/>
              </a:buClr>
            </a:pPr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95288" y="1341438"/>
            <a:ext cx="2732087" cy="1081087"/>
            <a:chOff x="204" y="1117"/>
            <a:chExt cx="2495" cy="1179"/>
          </a:xfrm>
        </p:grpSpPr>
        <p:pic>
          <p:nvPicPr>
            <p:cNvPr id="23558" name="Picture 6" descr="HVAC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8" y="1797"/>
              <a:ext cx="37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7" descr="Lif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" y="1344"/>
              <a:ext cx="37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8" descr="Hoisti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5" y="1842"/>
              <a:ext cx="3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9" descr="Textil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84" y="1344"/>
              <a:ext cx="32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0" descr="Material Handli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5" y="1842"/>
              <a:ext cx="32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>
              <a:off x="204" y="1117"/>
              <a:ext cx="2495" cy="11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lIns="91341" tIns="45671" rIns="91341" bIns="45671" anchor="ctr"/>
            <a:lstStyle/>
            <a:p>
              <a:endParaRPr lang="ru-RU"/>
            </a:p>
          </p:txBody>
        </p:sp>
        <p:pic>
          <p:nvPicPr>
            <p:cNvPr id="23564" name="Picture 12" descr="Packagi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19" y="134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3" descr="Water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00" y="1344"/>
              <a:ext cx="36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4" descr="Energy &amp; infrastructure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565" y="1842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376" tIns="45688" rIns="91376" bIns="45688" anchor="t"/>
          <a:lstStyle/>
          <a:p>
            <a:pPr eaLnBrk="1" hangingPunct="1"/>
            <a:r>
              <a:rPr lang="ru-RU" b="1" smtClean="0"/>
              <a:t>Модельный ряд ПЧ</a:t>
            </a:r>
            <a:r>
              <a:rPr lang="en-US" b="1" smtClean="0"/>
              <a:t> ALTIVAR </a:t>
            </a:r>
            <a:r>
              <a:rPr lang="ru-RU" b="1" smtClean="0"/>
              <a:t>на </a:t>
            </a:r>
            <a:br>
              <a:rPr lang="ru-RU" b="1" smtClean="0"/>
            </a:br>
            <a:r>
              <a:rPr lang="ru-RU" b="1" smtClean="0"/>
              <a:t>среднее напряжение 3- 6- 10 кВ</a:t>
            </a:r>
          </a:p>
        </p:txBody>
      </p:sp>
      <p:pic>
        <p:nvPicPr>
          <p:cNvPr id="59396" name="Picture 10" descr="ATV71HC11N4 - BG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2522538"/>
            <a:ext cx="8747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303213" y="1336675"/>
            <a:ext cx="2359025" cy="639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76" tIns="45688" rIns="91376" bIns="45688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Altivar 61 S387</a:t>
            </a:r>
          </a:p>
          <a:p>
            <a:pPr algn="ctr"/>
            <a:r>
              <a:rPr lang="ru-RU" sz="1200"/>
              <a:t>Двухтрансформаторная схема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4855256" y="1325110"/>
            <a:ext cx="18970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76" tIns="45688" rIns="91376" bIns="45688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Altivar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1200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9401" name="Rectangle 3"/>
          <p:cNvSpPr>
            <a:spLocks noChangeArrowheads="1"/>
          </p:cNvSpPr>
          <p:nvPr/>
        </p:nvSpPr>
        <p:spPr bwMode="auto">
          <a:xfrm>
            <a:off x="4288291" y="4539343"/>
            <a:ext cx="3571875" cy="23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988" bIns="10792"/>
          <a:lstStyle/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Модельный ряд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endParaRPr lang="en-US" sz="14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en-US" sz="1400" dirty="0"/>
              <a:t>3.3</a:t>
            </a:r>
            <a:r>
              <a:rPr lang="ru-RU" sz="1400" dirty="0"/>
              <a:t>- 11 кВ</a:t>
            </a:r>
            <a:r>
              <a:rPr lang="en-US" sz="1400" dirty="0"/>
              <a:t> : 0.3-</a:t>
            </a:r>
            <a:r>
              <a:rPr lang="ru-RU" sz="1400" dirty="0"/>
              <a:t>16 МВ</a:t>
            </a:r>
            <a:endParaRPr lang="en-US" sz="14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dirty="0"/>
              <a:t>Воздушное</a:t>
            </a:r>
            <a:r>
              <a:rPr lang="en-US" sz="1400" dirty="0"/>
              <a:t>/ </a:t>
            </a:r>
            <a:r>
              <a:rPr lang="ru-RU" sz="1400" dirty="0"/>
              <a:t>водяное охлаждение</a:t>
            </a:r>
            <a:endParaRPr lang="en-US" sz="1400" dirty="0"/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Малые габариты</a:t>
            </a:r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Низкие помехи </a:t>
            </a:r>
            <a:r>
              <a:rPr lang="en-US" sz="1400" b="1" dirty="0">
                <a:solidFill>
                  <a:schemeClr val="accent1"/>
                </a:solidFill>
              </a:rPr>
              <a:t>THDI&lt;2%</a:t>
            </a:r>
            <a:endParaRPr lang="en-US" sz="1400" dirty="0"/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Высокий КПД</a:t>
            </a:r>
            <a:r>
              <a:rPr lang="en-US" sz="1400" b="1" dirty="0">
                <a:solidFill>
                  <a:schemeClr val="accent1"/>
                </a:solidFill>
              </a:rPr>
              <a:t> c </a:t>
            </a:r>
            <a:r>
              <a:rPr lang="ru-RU" sz="1400" b="1" dirty="0">
                <a:solidFill>
                  <a:schemeClr val="accent1"/>
                </a:solidFill>
              </a:rPr>
              <a:t>учетом охлаждения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endParaRPr lang="en-US" sz="1400" dirty="0"/>
          </a:p>
        </p:txBody>
      </p:sp>
      <p:sp>
        <p:nvSpPr>
          <p:cNvPr id="59402" name="Rectangle 3"/>
          <p:cNvSpPr>
            <a:spLocks noChangeArrowheads="1"/>
          </p:cNvSpPr>
          <p:nvPr/>
        </p:nvSpPr>
        <p:spPr bwMode="auto">
          <a:xfrm>
            <a:off x="440871" y="4898571"/>
            <a:ext cx="3690258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988" bIns="10792"/>
          <a:lstStyle/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Модельный ряд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endParaRPr lang="en-US" sz="14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en-US" sz="1400" dirty="0"/>
              <a:t>3</a:t>
            </a:r>
            <a:r>
              <a:rPr lang="ru-RU" sz="1400" dirty="0"/>
              <a:t>- 10 кВ</a:t>
            </a:r>
            <a:r>
              <a:rPr lang="en-US" sz="1400" dirty="0"/>
              <a:t> : </a:t>
            </a:r>
            <a:r>
              <a:rPr lang="ru-RU" sz="1400" dirty="0"/>
              <a:t>160</a:t>
            </a:r>
            <a:r>
              <a:rPr lang="en-US" sz="1400" dirty="0"/>
              <a:t>-</a:t>
            </a:r>
            <a:r>
              <a:rPr lang="ru-RU" sz="1400" dirty="0"/>
              <a:t> 800 кВт</a:t>
            </a:r>
            <a:endParaRPr lang="en-US" sz="14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dirty="0"/>
              <a:t>Воздушное</a:t>
            </a:r>
            <a:r>
              <a:rPr lang="en-US" sz="1400" dirty="0"/>
              <a:t>/ </a:t>
            </a:r>
            <a:r>
              <a:rPr lang="ru-RU" sz="1400" dirty="0"/>
              <a:t>водяное охлаждение</a:t>
            </a:r>
            <a:endParaRPr lang="en-US" sz="1400" dirty="0"/>
          </a:p>
          <a:p>
            <a:pPr marL="541338" lvl="1" indent="-180975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Малый уровень помех</a:t>
            </a:r>
            <a:endParaRPr lang="en-US" sz="1400" dirty="0"/>
          </a:p>
          <a:p>
            <a:pPr marL="541338" lvl="1" indent="-180975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sz="1400" b="1" dirty="0">
                <a:solidFill>
                  <a:schemeClr val="accent1"/>
                </a:solidFill>
              </a:rPr>
              <a:t>Длительный срок службы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541338" lvl="1" indent="-18097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endParaRPr lang="en-US" sz="1400" dirty="0"/>
          </a:p>
        </p:txBody>
      </p:sp>
      <p:grpSp>
        <p:nvGrpSpPr>
          <p:cNvPr id="59403" name="Group 12"/>
          <p:cNvGrpSpPr>
            <a:grpSpLocks/>
          </p:cNvGrpSpPr>
          <p:nvPr/>
        </p:nvGrpSpPr>
        <p:grpSpPr bwMode="auto">
          <a:xfrm>
            <a:off x="1265238" y="4167188"/>
            <a:ext cx="331787" cy="728662"/>
            <a:chOff x="809" y="2444"/>
            <a:chExt cx="209" cy="459"/>
          </a:xfrm>
        </p:grpSpPr>
        <p:grpSp>
          <p:nvGrpSpPr>
            <p:cNvPr id="59410" name="Group 13"/>
            <p:cNvGrpSpPr>
              <a:grpSpLocks/>
            </p:cNvGrpSpPr>
            <p:nvPr/>
          </p:nvGrpSpPr>
          <p:grpSpPr bwMode="auto">
            <a:xfrm>
              <a:off x="809" y="2567"/>
              <a:ext cx="209" cy="336"/>
              <a:chOff x="809" y="2567"/>
              <a:chExt cx="209" cy="336"/>
            </a:xfrm>
          </p:grpSpPr>
          <p:sp>
            <p:nvSpPr>
              <p:cNvPr id="59412" name="Oval 14"/>
              <p:cNvSpPr>
                <a:spLocks noChangeArrowheads="1"/>
              </p:cNvSpPr>
              <p:nvPr/>
            </p:nvSpPr>
            <p:spPr bwMode="auto">
              <a:xfrm>
                <a:off x="809" y="2701"/>
                <a:ext cx="209" cy="202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413" name="Oval 15"/>
              <p:cNvSpPr>
                <a:spLocks noChangeArrowheads="1"/>
              </p:cNvSpPr>
              <p:nvPr/>
            </p:nvSpPr>
            <p:spPr bwMode="auto">
              <a:xfrm>
                <a:off x="809" y="2567"/>
                <a:ext cx="209" cy="202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9411" name="Line 16"/>
            <p:cNvSpPr>
              <a:spLocks noChangeShapeType="1"/>
            </p:cNvSpPr>
            <p:nvPr/>
          </p:nvSpPr>
          <p:spPr bwMode="auto">
            <a:xfrm flipV="1">
              <a:off x="912" y="2444"/>
              <a:ext cx="0" cy="1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04" name="Group 17"/>
          <p:cNvGrpSpPr>
            <a:grpSpLocks/>
          </p:cNvGrpSpPr>
          <p:nvPr/>
        </p:nvGrpSpPr>
        <p:grpSpPr bwMode="auto">
          <a:xfrm rot="10800000">
            <a:off x="1247775" y="1927225"/>
            <a:ext cx="330200" cy="727075"/>
            <a:chOff x="809" y="2444"/>
            <a:chExt cx="209" cy="459"/>
          </a:xfrm>
        </p:grpSpPr>
        <p:grpSp>
          <p:nvGrpSpPr>
            <p:cNvPr id="59406" name="Group 18"/>
            <p:cNvGrpSpPr>
              <a:grpSpLocks/>
            </p:cNvGrpSpPr>
            <p:nvPr/>
          </p:nvGrpSpPr>
          <p:grpSpPr bwMode="auto">
            <a:xfrm>
              <a:off x="809" y="2567"/>
              <a:ext cx="209" cy="336"/>
              <a:chOff x="809" y="2567"/>
              <a:chExt cx="209" cy="336"/>
            </a:xfrm>
          </p:grpSpPr>
          <p:sp>
            <p:nvSpPr>
              <p:cNvPr id="59408" name="Oval 19"/>
              <p:cNvSpPr>
                <a:spLocks noChangeArrowheads="1"/>
              </p:cNvSpPr>
              <p:nvPr/>
            </p:nvSpPr>
            <p:spPr bwMode="auto">
              <a:xfrm>
                <a:off x="809" y="2701"/>
                <a:ext cx="209" cy="202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409" name="Oval 20"/>
              <p:cNvSpPr>
                <a:spLocks noChangeArrowheads="1"/>
              </p:cNvSpPr>
              <p:nvPr/>
            </p:nvSpPr>
            <p:spPr bwMode="auto">
              <a:xfrm>
                <a:off x="809" y="2567"/>
                <a:ext cx="209" cy="202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9407" name="Line 21"/>
            <p:cNvSpPr>
              <a:spLocks noChangeShapeType="1"/>
            </p:cNvSpPr>
            <p:nvPr/>
          </p:nvSpPr>
          <p:spPr bwMode="auto">
            <a:xfrm flipV="1">
              <a:off x="912" y="2444"/>
              <a:ext cx="0" cy="1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940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503" y="2204811"/>
            <a:ext cx="3206750" cy="2401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3" y="1662113"/>
            <a:ext cx="5475287" cy="404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SEOptimistBlack" pitchFamily="50" charset="0"/>
              </a:rPr>
              <a:t>ATV1200</a:t>
            </a:r>
            <a:br>
              <a:rPr lang="en-US" b="1" smtClean="0">
                <a:latin typeface="SEOptimistBlack" pitchFamily="50" charset="0"/>
              </a:rPr>
            </a:br>
            <a:r>
              <a:rPr lang="ru-RU" sz="3200" b="1" smtClean="0"/>
              <a:t>преобразователь среднего напряжения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73238"/>
            <a:ext cx="3924300" cy="4525962"/>
          </a:xfrm>
        </p:spPr>
        <p:txBody>
          <a:bodyPr/>
          <a:lstStyle/>
          <a:p>
            <a:pPr eaLnBrk="1" hangingPunct="1"/>
            <a:r>
              <a:rPr lang="ru-RU" sz="2400" b="1" smtClean="0"/>
              <a:t>Модельный ряд</a:t>
            </a:r>
            <a:r>
              <a:rPr lang="en-US" sz="2400" b="1" smtClean="0"/>
              <a:t> </a:t>
            </a:r>
            <a:endParaRPr lang="en-US" sz="2400" smtClean="0"/>
          </a:p>
          <a:p>
            <a:pPr lvl="2" eaLnBrk="1" hangingPunct="1"/>
            <a:r>
              <a:rPr lang="en-US" sz="1600" smtClean="0"/>
              <a:t>3</a:t>
            </a:r>
            <a:r>
              <a:rPr lang="ru-RU" sz="1600" smtClean="0"/>
              <a:t> -10кВ</a:t>
            </a:r>
            <a:r>
              <a:rPr lang="en-US" sz="1600" smtClean="0"/>
              <a:t> : 0,22- 6,5</a:t>
            </a:r>
            <a:r>
              <a:rPr lang="ru-RU" sz="1600" smtClean="0"/>
              <a:t> МВт</a:t>
            </a:r>
            <a:endParaRPr lang="en-US" sz="1600" smtClean="0"/>
          </a:p>
          <a:p>
            <a:pPr lvl="2" eaLnBrk="1" hangingPunct="1"/>
            <a:r>
              <a:rPr lang="ru-RU" sz="1600" smtClean="0"/>
              <a:t>Воздушное охлаждение</a:t>
            </a:r>
            <a:endParaRPr lang="en-US" sz="1600" smtClean="0"/>
          </a:p>
          <a:p>
            <a:pPr eaLnBrk="1" hangingPunct="1"/>
            <a:r>
              <a:rPr lang="ru-RU" sz="2400" b="1" smtClean="0"/>
              <a:t>Управление асинхронными и синхронными двигателями</a:t>
            </a:r>
            <a:endParaRPr lang="en-US" sz="2400" b="1" smtClean="0"/>
          </a:p>
          <a:p>
            <a:pPr eaLnBrk="1" hangingPunct="1"/>
            <a:r>
              <a:rPr lang="ru-RU" sz="2400" b="1" smtClean="0"/>
              <a:t>Малые помехи</a:t>
            </a:r>
            <a:r>
              <a:rPr lang="en-US" sz="2400" smtClean="0"/>
              <a:t> </a:t>
            </a:r>
          </a:p>
          <a:p>
            <a:pPr eaLnBrk="1" hangingPunct="1"/>
            <a:r>
              <a:rPr lang="ru-RU" sz="2400" b="1" smtClean="0"/>
              <a:t>Совместим со старыми двигателями</a:t>
            </a:r>
            <a:endParaRPr lang="en-US" sz="2400" b="1" smtClean="0"/>
          </a:p>
          <a:p>
            <a:pPr eaLnBrk="1" hangingPunct="1">
              <a:buFont typeface="Arial" pitchFamily="34" charset="0"/>
              <a:buNone/>
            </a:pPr>
            <a:endParaRPr lang="ru-RU" sz="2400" b="1" smtClean="0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889500" y="5346700"/>
            <a:ext cx="3505200" cy="1219200"/>
          </a:xfrm>
          <a:prstGeom prst="irregularSeal2">
            <a:avLst/>
          </a:prstGeom>
          <a:solidFill>
            <a:srgbClr val="F7FB5F"/>
          </a:solidFill>
          <a:ln w="12700">
            <a:solidFill>
              <a:srgbClr val="F7FB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Новинка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SEOptimistBlack" pitchFamily="50" charset="0"/>
              </a:rPr>
              <a:t>ATV1200</a:t>
            </a:r>
            <a:br>
              <a:rPr lang="en-US" b="1" smtClean="0">
                <a:latin typeface="SEOptimistBlack" pitchFamily="50" charset="0"/>
              </a:rPr>
            </a:br>
            <a:r>
              <a:rPr lang="ru-RU" sz="3200" b="1" smtClean="0"/>
              <a:t>преобразователь среднего напряжения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03700" y="1595438"/>
            <a:ext cx="47117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Встроенный трансформатор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24- 48-пульсная схема питания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Легко заменяемые ячейки </a:t>
            </a:r>
            <a:r>
              <a:rPr lang="en-US" sz="2400" b="1" smtClean="0"/>
              <a:t>IGBT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Оптоволоконная система управления силовым блоком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Система управления интегрирована в силовую ячейку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10</a:t>
            </a:r>
            <a:r>
              <a:rPr lang="en-US" sz="2400" b="1" smtClean="0"/>
              <a:t>’’ </a:t>
            </a:r>
            <a:r>
              <a:rPr lang="ru-RU" sz="2400" b="1" smtClean="0"/>
              <a:t>сенсорный монитор</a:t>
            </a: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565275"/>
            <a:ext cx="3895725" cy="3168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5541" name="AutoShape 7"/>
          <p:cNvSpPr>
            <a:spLocks noChangeArrowheads="1"/>
          </p:cNvSpPr>
          <p:nvPr/>
        </p:nvSpPr>
        <p:spPr bwMode="auto">
          <a:xfrm>
            <a:off x="431800" y="5143500"/>
            <a:ext cx="3505200" cy="1219200"/>
          </a:xfrm>
          <a:prstGeom prst="irregularSeal2">
            <a:avLst/>
          </a:prstGeom>
          <a:solidFill>
            <a:srgbClr val="F7FB5F"/>
          </a:solidFill>
          <a:ln w="12700">
            <a:solidFill>
              <a:srgbClr val="F7FB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Новинка 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4" name="Picture 4" descr="atv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357313" y="4506913"/>
            <a:ext cx="2881312" cy="1074737"/>
          </a:xfrm>
          <a:prstGeom prst="rect">
            <a:avLst/>
          </a:prstGeom>
          <a:solidFill>
            <a:srgbClr val="C6F4E2">
              <a:alpha val="52156"/>
            </a:srgbClr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 anchor="ctr"/>
          <a:lstStyle/>
          <a:p>
            <a:pPr algn="ctr"/>
            <a:endParaRPr lang="de-DE" sz="20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11400" y="2130425"/>
            <a:ext cx="5329238" cy="3455988"/>
          </a:xfrm>
          <a:prstGeom prst="rect">
            <a:avLst/>
          </a:prstGeom>
          <a:solidFill>
            <a:srgbClr val="66FF66">
              <a:alpha val="50980"/>
            </a:srgbClr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311400" y="3367088"/>
            <a:ext cx="3167063" cy="2206625"/>
          </a:xfrm>
          <a:prstGeom prst="rect">
            <a:avLst/>
          </a:prstGeom>
          <a:solidFill>
            <a:srgbClr val="99FF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 anchor="ctr"/>
          <a:lstStyle/>
          <a:p>
            <a:r>
              <a:rPr lang="en-GB" b="1"/>
              <a:t>        </a:t>
            </a:r>
            <a:endParaRPr lang="en-GB" sz="2000">
              <a:solidFill>
                <a:schemeClr val="tx1"/>
              </a:solidFill>
            </a:endParaRPr>
          </a:p>
          <a:p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1354138" y="1395413"/>
            <a:ext cx="7937" cy="419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211263" y="5616575"/>
            <a:ext cx="73469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310" tIns="39655" rIns="79310" bIns="39655">
            <a:spAutoFit/>
          </a:bodyPr>
          <a:lstStyle/>
          <a:p>
            <a:pPr marL="254000" indent="-254000" defTabSz="774700" eaLnBrk="0" hangingPunct="0">
              <a:spcBef>
                <a:spcPct val="50000"/>
              </a:spcBef>
            </a:pPr>
            <a:r>
              <a:rPr lang="en-GB" sz="1200">
                <a:solidFill>
                  <a:srgbClr val="2AAC36"/>
                </a:solidFill>
              </a:rPr>
              <a:t>0,37 кВт        7,5кВт	     15 кВт	          45кВт	  315 кВт                                     630кВт </a:t>
            </a:r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 flipV="1">
            <a:off x="1374775" y="5578475"/>
            <a:ext cx="6559550" cy="79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227763" y="2636838"/>
            <a:ext cx="1223962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/>
              <a:t>ATS 48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2293938" y="3549650"/>
            <a:ext cx="2378075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/>
              <a:t>ATS 22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ph idx="1"/>
          </p:nvPr>
        </p:nvGraphicFramePr>
        <p:xfrm>
          <a:off x="6427788" y="3109913"/>
          <a:ext cx="881062" cy="1314450"/>
        </p:xfrm>
        <a:graphic>
          <a:graphicData uri="http://schemas.openxmlformats.org/presentationml/2006/ole">
            <p:oleObj spid="_x0000_s2050" name="Photo Editor Photo" r:id="rId4" imgW="2133898" imgH="3000000" progId="MSPhotoEd.3">
              <p:embed/>
            </p:oleObj>
          </a:graphicData>
        </a:graphic>
      </p:graphicFrame>
      <p:pic>
        <p:nvPicPr>
          <p:cNvPr id="2059" name="Picture 11" descr="ATS22_kl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8813" y="3644900"/>
            <a:ext cx="784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23838" y="1430338"/>
            <a:ext cx="1087437" cy="287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r>
              <a:rPr lang="ru-RU" sz="1200">
                <a:solidFill>
                  <a:schemeClr val="accent1"/>
                </a:solidFill>
              </a:rPr>
              <a:t>Функционал</a:t>
            </a:r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374775" y="4506913"/>
            <a:ext cx="1944688" cy="1074737"/>
          </a:xfrm>
          <a:prstGeom prst="rect">
            <a:avLst/>
          </a:prstGeom>
          <a:solidFill>
            <a:srgbClr val="C6F4E2">
              <a:alpha val="52156"/>
            </a:srgbClr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 anchor="ctr"/>
          <a:lstStyle/>
          <a:p>
            <a:pPr algn="ctr"/>
            <a:endParaRPr lang="de-DE" sz="2000" b="1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4300" y="4724400"/>
            <a:ext cx="330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85875" y="4724400"/>
            <a:ext cx="1222375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pPr algn="ctr"/>
            <a:r>
              <a:rPr lang="en-GB" sz="2000" b="1"/>
              <a:t>ATS01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7729538" y="5429250"/>
            <a:ext cx="11890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92" tIns="45696" rIns="91392" bIns="45696">
            <a:spAutoFit/>
          </a:bodyPr>
          <a:lstStyle/>
          <a:p>
            <a:pPr algn="ctr"/>
            <a:r>
              <a:rPr lang="ru-RU" sz="1200">
                <a:solidFill>
                  <a:schemeClr val="accent1"/>
                </a:solidFill>
              </a:rPr>
              <a:t>мощность</a:t>
            </a:r>
            <a:endParaRPr lang="en-GB" sz="1200">
              <a:solidFill>
                <a:schemeClr val="accent1"/>
              </a:solidFill>
            </a:endParaRPr>
          </a:p>
          <a:p>
            <a:pPr algn="ctr"/>
            <a:r>
              <a:rPr lang="en-GB" sz="1200">
                <a:solidFill>
                  <a:schemeClr val="accent1"/>
                </a:solidFill>
              </a:rPr>
              <a:t>(</a:t>
            </a:r>
            <a:r>
              <a:rPr lang="ru-RU" sz="1200">
                <a:solidFill>
                  <a:schemeClr val="accent1"/>
                </a:solidFill>
              </a:rPr>
              <a:t>при </a:t>
            </a:r>
            <a:r>
              <a:rPr lang="en-GB" sz="1200">
                <a:solidFill>
                  <a:schemeClr val="accent1"/>
                </a:solidFill>
              </a:rPr>
              <a:t>400</a:t>
            </a:r>
            <a:r>
              <a:rPr lang="ru-RU" sz="1200">
                <a:solidFill>
                  <a:schemeClr val="accent1"/>
                </a:solidFill>
              </a:rPr>
              <a:t>В</a:t>
            </a:r>
            <a:r>
              <a:rPr lang="en-GB" sz="12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>
          <a:xfrm>
            <a:off x="357188" y="92075"/>
            <a:ext cx="8786812" cy="1150938"/>
          </a:xfrm>
          <a:noFill/>
        </p:spPr>
        <p:txBody>
          <a:bodyPr/>
          <a:lstStyle/>
          <a:p>
            <a:pPr algn="ctr" eaLnBrk="1" hangingPunct="1"/>
            <a:r>
              <a:rPr lang="ru-RU" sz="3900" b="1" smtClean="0"/>
              <a:t>Устройства плавного пуска</a:t>
            </a:r>
            <a:r>
              <a:rPr lang="ru-RU" sz="3900" b="1" smtClean="0">
                <a:latin typeface="SEOptimistBlack" pitchFamily="50" charset="0"/>
              </a:rPr>
              <a:t> </a:t>
            </a:r>
            <a:r>
              <a:rPr lang="en-GB" sz="3900" b="1" smtClean="0">
                <a:latin typeface="SEOptimistBlack" pitchFamily="50" charset="0"/>
              </a:rPr>
              <a:t>Altistart</a:t>
            </a:r>
            <a:endParaRPr lang="en-GB" sz="3900" smtClean="0">
              <a:latin typeface="SEOptimistBlack" pitchFamily="50" charset="0"/>
            </a:endParaRPr>
          </a:p>
        </p:txBody>
      </p:sp>
      <p:sp>
        <p:nvSpPr>
          <p:cNvPr id="2066" name="Text Box 26"/>
          <p:cNvSpPr txBox="1">
            <a:spLocks noChangeArrowheads="1"/>
          </p:cNvSpPr>
          <p:nvPr/>
        </p:nvSpPr>
        <p:spPr bwMode="auto">
          <a:xfrm>
            <a:off x="1258888" y="5805488"/>
            <a:ext cx="30368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1" tIns="45691" rIns="91381" bIns="45691">
            <a:spAutoFit/>
          </a:bodyPr>
          <a:lstStyle/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/>
              <a:t> </a:t>
            </a:r>
            <a:r>
              <a:rPr lang="ru-RU" sz="1400" b="1"/>
              <a:t>Простые механизмы</a:t>
            </a:r>
            <a:endParaRPr lang="fr-FR" sz="1400" b="1"/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 b="1"/>
              <a:t> </a:t>
            </a:r>
            <a:r>
              <a:rPr lang="ru-RU" sz="1400" b="1"/>
              <a:t>Разгон-торможение</a:t>
            </a:r>
            <a:endParaRPr lang="fr-FR" sz="1400" b="1"/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 b="1"/>
              <a:t> </a:t>
            </a:r>
            <a:r>
              <a:rPr lang="ru-RU" sz="1400" b="1"/>
              <a:t>Ограничение тока, сдергивание</a:t>
            </a:r>
            <a:endParaRPr lang="fr-FR" sz="1400" b="1"/>
          </a:p>
        </p:txBody>
      </p:sp>
      <p:sp>
        <p:nvSpPr>
          <p:cNvPr id="2067" name="Text Box 33"/>
          <p:cNvSpPr txBox="1">
            <a:spLocks noChangeArrowheads="1"/>
          </p:cNvSpPr>
          <p:nvPr/>
        </p:nvSpPr>
        <p:spPr bwMode="auto">
          <a:xfrm>
            <a:off x="2382838" y="1700213"/>
            <a:ext cx="6043612" cy="344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92" tIns="45696" rIns="91392" bIns="45696">
            <a:spAutoFit/>
          </a:bodyPr>
          <a:lstStyle/>
          <a:p>
            <a:pPr algn="ctr" eaLnBrk="0" hangingPunct="0"/>
            <a:r>
              <a:rPr lang="ru-RU" sz="1600" b="1">
                <a:solidFill>
                  <a:schemeClr val="accent2"/>
                </a:solidFill>
              </a:rPr>
              <a:t>Исполнение для химически агрессивных сред </a:t>
            </a:r>
            <a:r>
              <a:rPr lang="en-US" sz="1600" b="1">
                <a:solidFill>
                  <a:schemeClr val="accent2"/>
                </a:solidFill>
              </a:rPr>
              <a:t>ATS48*YS338</a:t>
            </a:r>
            <a:endParaRPr lang="ru-RU" sz="1600" b="1">
              <a:solidFill>
                <a:schemeClr val="accent2"/>
              </a:solidFill>
            </a:endParaRPr>
          </a:p>
        </p:txBody>
      </p:sp>
      <p:sp>
        <p:nvSpPr>
          <p:cNvPr id="2068" name="Rectangle 27"/>
          <p:cNvSpPr>
            <a:spLocks noChangeArrowheads="1"/>
          </p:cNvSpPr>
          <p:nvPr/>
        </p:nvSpPr>
        <p:spPr bwMode="auto">
          <a:xfrm>
            <a:off x="2339975" y="2205038"/>
            <a:ext cx="41767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1" rIns="91381" bIns="45691">
            <a:spAutoFit/>
          </a:bodyPr>
          <a:lstStyle/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/>
              <a:t> </a:t>
            </a:r>
            <a:r>
              <a:rPr lang="ru-RU" sz="1400" b="1"/>
              <a:t>Назначение: насосы, вентиляторы, компрессоры,</a:t>
            </a:r>
            <a:endParaRPr lang="fr-FR" sz="1400" b="1"/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 b="1"/>
              <a:t>    </a:t>
            </a:r>
            <a:r>
              <a:rPr lang="ru-RU" sz="1400" b="1"/>
              <a:t>инерционные механизмы, конвейеры</a:t>
            </a:r>
            <a:r>
              <a:rPr lang="fr-FR" sz="1400" b="1"/>
              <a:t>...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 b="1"/>
              <a:t> </a:t>
            </a:r>
            <a:r>
              <a:rPr lang="ru-RU" sz="1400" b="1"/>
              <a:t>Разгон и торможение</a:t>
            </a:r>
            <a:r>
              <a:rPr lang="fr-FR" sz="1400" b="1"/>
              <a:t>: </a:t>
            </a:r>
            <a:r>
              <a:rPr lang="ru-RU" sz="1400" b="1">
                <a:solidFill>
                  <a:schemeClr val="accent2"/>
                </a:solidFill>
              </a:rPr>
              <a:t>с контролем момента</a:t>
            </a:r>
            <a:endParaRPr lang="fr-FR" sz="1400" b="1">
              <a:solidFill>
                <a:schemeClr val="accent2"/>
              </a:solidFill>
            </a:endParaRPr>
          </a:p>
        </p:txBody>
      </p:sp>
      <p:sp>
        <p:nvSpPr>
          <p:cNvPr id="2069" name="Text Box 26"/>
          <p:cNvSpPr txBox="1">
            <a:spLocks noChangeArrowheads="1"/>
          </p:cNvSpPr>
          <p:nvPr/>
        </p:nvSpPr>
        <p:spPr bwMode="auto">
          <a:xfrm>
            <a:off x="3259138" y="4657725"/>
            <a:ext cx="216058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1" rIns="91381" bIns="45691">
            <a:spAutoFit/>
          </a:bodyPr>
          <a:lstStyle/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fr-FR" sz="1400"/>
              <a:t> </a:t>
            </a:r>
            <a:r>
              <a:rPr lang="ru-RU" sz="1400" b="1"/>
              <a:t>Встроенный байпасный контактор</a:t>
            </a:r>
          </a:p>
          <a:p>
            <a:pPr eaLnBrk="0" hangingPunct="0">
              <a:buClr>
                <a:schemeClr val="accent1"/>
              </a:buClr>
              <a:buFontTx/>
              <a:buChar char="•"/>
            </a:pPr>
            <a:r>
              <a:rPr lang="ru-RU" sz="1400" b="1"/>
              <a:t>Пуск с контролем тока</a:t>
            </a:r>
            <a:endParaRPr lang="fr-FR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288" y="554038"/>
            <a:ext cx="5402262" cy="833437"/>
          </a:xfrm>
        </p:spPr>
        <p:txBody>
          <a:bodyPr/>
          <a:lstStyle/>
          <a:p>
            <a:r>
              <a:rPr lang="en-US" b="1" smtClean="0">
                <a:solidFill>
                  <a:schemeClr val="folHlink"/>
                </a:solidFill>
              </a:rPr>
              <a:t>Altistart 01</a:t>
            </a:r>
            <a:r>
              <a:rPr lang="en-US" sz="3100" b="1" i="1" smtClean="0">
                <a:solidFill>
                  <a:schemeClr val="folHlink"/>
                </a:solidFill>
              </a:rPr>
              <a:t> </a:t>
            </a:r>
            <a:r>
              <a:rPr lang="en-US" sz="3100" i="1" smtClean="0">
                <a:solidFill>
                  <a:schemeClr val="folHlink"/>
                </a:solidFill>
              </a:rPr>
              <a:t/>
            </a:r>
            <a:br>
              <a:rPr lang="en-US" sz="3100" i="1" smtClean="0">
                <a:solidFill>
                  <a:schemeClr val="folHlink"/>
                </a:solidFill>
              </a:rPr>
            </a:br>
            <a:r>
              <a:rPr lang="ru-RU" sz="3100" i="1" smtClean="0">
                <a:solidFill>
                  <a:schemeClr val="folHlink"/>
                </a:solidFill>
              </a:rPr>
              <a:t>Преимущества использования </a:t>
            </a:r>
            <a:br>
              <a:rPr lang="ru-RU" sz="3100" i="1" smtClean="0">
                <a:solidFill>
                  <a:schemeClr val="folHlink"/>
                </a:solidFill>
              </a:rPr>
            </a:br>
            <a:r>
              <a:rPr lang="ru-RU" sz="3100" i="1" smtClean="0">
                <a:solidFill>
                  <a:schemeClr val="folHlink"/>
                </a:solidFill>
              </a:rPr>
              <a:t>устройства плавного пуска</a:t>
            </a:r>
            <a:endParaRPr lang="en-GB" sz="3100" i="1" smtClean="0">
              <a:solidFill>
                <a:schemeClr val="fol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9363" y="1500188"/>
            <a:ext cx="5354637" cy="4530725"/>
          </a:xfrm>
          <a:noFill/>
        </p:spPr>
        <p:txBody>
          <a:bodyPr rIns="0" bIns="0"/>
          <a:lstStyle/>
          <a:p>
            <a:endParaRPr lang="en-GB" smtClean="0"/>
          </a:p>
          <a:p>
            <a:r>
              <a:rPr lang="ru-RU" b="1" smtClean="0"/>
              <a:t>Уменьшение ударных нагрузок на механизм</a:t>
            </a:r>
            <a:r>
              <a:rPr lang="en-GB" b="1" smtClean="0"/>
              <a:t> ATS01N1 </a:t>
            </a:r>
          </a:p>
          <a:p>
            <a:r>
              <a:rPr lang="ru-RU" b="1" smtClean="0"/>
              <a:t>Уменьшение бросков тока</a:t>
            </a:r>
            <a:r>
              <a:rPr lang="en-GB" b="1" smtClean="0"/>
              <a:t> ATS01N2 </a:t>
            </a:r>
          </a:p>
          <a:p>
            <a:pPr>
              <a:buFont typeface="Arial" pitchFamily="34" charset="0"/>
              <a:buNone/>
            </a:pPr>
            <a:r>
              <a:rPr lang="en-GB" b="1" smtClean="0"/>
              <a:t>	</a:t>
            </a:r>
            <a:r>
              <a:rPr lang="ru-RU" b="1" smtClean="0"/>
              <a:t>Управляемое торможение</a:t>
            </a:r>
            <a:r>
              <a:rPr lang="en-GB" b="1" smtClean="0"/>
              <a:t> ATS01N2</a:t>
            </a:r>
          </a:p>
          <a:p>
            <a:r>
              <a:rPr lang="ru-RU" b="1" smtClean="0"/>
              <a:t>Встроенный</a:t>
            </a:r>
            <a:r>
              <a:rPr lang="en-GB" b="1" smtClean="0"/>
              <a:t> by-pass, </a:t>
            </a:r>
            <a:r>
              <a:rPr lang="ru-RU" b="1" smtClean="0"/>
              <a:t>отсутствие ЭМС возмущений после пуска без использования фильтра</a:t>
            </a:r>
            <a:r>
              <a:rPr lang="en-GB" b="1" smtClean="0"/>
              <a:t>	</a:t>
            </a:r>
          </a:p>
          <a:p>
            <a:r>
              <a:rPr lang="ru-RU" b="1" smtClean="0"/>
              <a:t>Простота выбора и установки</a:t>
            </a:r>
          </a:p>
          <a:p>
            <a:r>
              <a:rPr lang="ru-RU" b="1" smtClean="0"/>
              <a:t>Функция «сдергивания» нагруженных механизмов</a:t>
            </a:r>
            <a:endParaRPr lang="en-GB" b="1" smtClean="0"/>
          </a:p>
          <a:p>
            <a:pPr>
              <a:buFont typeface="Arial" pitchFamily="34" charset="0"/>
              <a:buNone/>
            </a:pPr>
            <a:r>
              <a:rPr lang="en-GB" b="1" smtClean="0"/>
              <a:t>				</a:t>
            </a:r>
          </a:p>
          <a:p>
            <a:endParaRPr lang="en-GB" b="1" smtClean="0"/>
          </a:p>
          <a:p>
            <a:endParaRPr lang="en-GB" b="1" smtClean="0"/>
          </a:p>
        </p:txBody>
      </p:sp>
      <p:pic>
        <p:nvPicPr>
          <p:cNvPr id="60420" name="Picture 4" descr="N-ATS01_T1_3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509588"/>
            <a:ext cx="4603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589088" y="1346200"/>
            <a:ext cx="714375" cy="1719263"/>
            <a:chOff x="336" y="816"/>
            <a:chExt cx="1000" cy="2064"/>
          </a:xfrm>
        </p:grpSpPr>
        <p:pic>
          <p:nvPicPr>
            <p:cNvPr id="60425" name="Picture 6" descr="N-ATS01_T2_3_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816"/>
              <a:ext cx="1000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6" name="Rectangle 7"/>
            <p:cNvSpPr>
              <a:spLocks noChangeArrowheads="1"/>
            </p:cNvSpPr>
            <p:nvPr/>
          </p:nvSpPr>
          <p:spPr bwMode="auto">
            <a:xfrm>
              <a:off x="720" y="2160"/>
              <a:ext cx="192" cy="192"/>
            </a:xfrm>
            <a:prstGeom prst="rect">
              <a:avLst/>
            </a:prstGeom>
            <a:gradFill rotWithShape="0">
              <a:gsLst>
                <a:gs pos="0">
                  <a:srgbClr val="EFEFEF"/>
                </a:gs>
                <a:gs pos="100000">
                  <a:srgbClr val="F0F0F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0422" name="Picture 8" descr="N-ATS01_T2_3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488" y="3949700"/>
            <a:ext cx="795337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9" descr="103366"/>
          <p:cNvPicPr>
            <a:picLocks noChangeAspect="1" noChangeArrowheads="1"/>
          </p:cNvPicPr>
          <p:nvPr/>
        </p:nvPicPr>
        <p:blipFill>
          <a:blip r:embed="rId5" cstate="print"/>
          <a:srcRect l="13741" t="2817" r="10497" b="2817"/>
          <a:stretch>
            <a:fillRect/>
          </a:stretch>
        </p:blipFill>
        <p:spPr bwMode="auto">
          <a:xfrm>
            <a:off x="2757488" y="2063750"/>
            <a:ext cx="6699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139700" y="3962400"/>
            <a:ext cx="2406650" cy="146208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lIns="75561" tIns="37781" rIns="75561" bIns="37781">
            <a:spAutoFit/>
          </a:bodyPr>
          <a:lstStyle/>
          <a:p>
            <a:pPr defTabSz="757238">
              <a:buFont typeface="Wingdings" pitchFamily="2" charset="2"/>
              <a:buChar char="§"/>
            </a:pPr>
            <a:r>
              <a:rPr lang="ru-RU" sz="1500" b="1">
                <a:solidFill>
                  <a:schemeClr val="tx1"/>
                </a:solidFill>
                <a:latin typeface="Arial Cyr" pitchFamily="34" charset="0"/>
              </a:rPr>
              <a:t>Применения</a:t>
            </a:r>
            <a:r>
              <a:rPr lang="en-GB" sz="1500" b="1">
                <a:solidFill>
                  <a:schemeClr val="tx1"/>
                </a:solidFill>
                <a:latin typeface="Arial Cyr" pitchFamily="34" charset="0"/>
              </a:rPr>
              <a:t>:</a:t>
            </a:r>
            <a:r>
              <a:rPr lang="en-GB" sz="1300">
                <a:solidFill>
                  <a:schemeClr val="tx1"/>
                </a:solidFill>
                <a:latin typeface="Arial Cyr" pitchFamily="34" charset="0"/>
              </a:rPr>
              <a:t>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вентиляторы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небольшие компрессоры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конвейеры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мешалки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насосы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ножи, двери, пилы,клапаны</a:t>
            </a:r>
            <a:endParaRPr lang="fr-FR" sz="1300">
              <a:solidFill>
                <a:schemeClr val="tx1"/>
              </a:solidFill>
              <a:latin typeface="Arial Cyr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alibri" pitchFamily="34" charset="0"/>
                <a:cs typeface="Calibri" pitchFamily="34" charset="0"/>
              </a:rPr>
              <a:t>Altistart 22 – компактное УПП</a:t>
            </a:r>
            <a:endParaRPr lang="en-US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66825"/>
            <a:ext cx="4749800" cy="690563"/>
          </a:xfrm>
          <a:noFill/>
        </p:spPr>
        <p:txBody>
          <a:bodyPr rIns="0"/>
          <a:lstStyle/>
          <a:p>
            <a:pPr marL="355600" indent="-355600">
              <a:lnSpc>
                <a:spcPct val="90000"/>
              </a:lnSpc>
              <a:buFont typeface="Arial" pitchFamily="34" charset="0"/>
              <a:buNone/>
            </a:pPr>
            <a:r>
              <a:rPr lang="ru-RU" sz="2800" b="1" smtClean="0">
                <a:solidFill>
                  <a:srgbClr val="FF9933"/>
                </a:solidFill>
              </a:rPr>
              <a:t>от</a:t>
            </a:r>
            <a:r>
              <a:rPr lang="en-GB" sz="2800" b="1" smtClean="0">
                <a:solidFill>
                  <a:srgbClr val="FF9933"/>
                </a:solidFill>
              </a:rPr>
              <a:t> 4 </a:t>
            </a:r>
            <a:r>
              <a:rPr lang="ru-RU" sz="2800" b="1" smtClean="0">
                <a:solidFill>
                  <a:srgbClr val="FF9933"/>
                </a:solidFill>
              </a:rPr>
              <a:t>кВт</a:t>
            </a:r>
            <a:r>
              <a:rPr lang="en-GB" sz="2800" b="1" smtClean="0">
                <a:solidFill>
                  <a:srgbClr val="FF9933"/>
                </a:solidFill>
              </a:rPr>
              <a:t> </a:t>
            </a:r>
            <a:r>
              <a:rPr lang="ru-RU" sz="2800" b="1" smtClean="0">
                <a:solidFill>
                  <a:srgbClr val="FF9933"/>
                </a:solidFill>
              </a:rPr>
              <a:t>до</a:t>
            </a:r>
            <a:r>
              <a:rPr lang="en-GB" sz="2800" b="1" smtClean="0">
                <a:solidFill>
                  <a:srgbClr val="FF9933"/>
                </a:solidFill>
              </a:rPr>
              <a:t> 400 </a:t>
            </a:r>
            <a:r>
              <a:rPr lang="ru-RU" sz="2800" b="1" smtClean="0">
                <a:solidFill>
                  <a:srgbClr val="FF9933"/>
                </a:solidFill>
              </a:rPr>
              <a:t>кВт</a:t>
            </a:r>
            <a:r>
              <a:rPr lang="en-GB" sz="2800" smtClean="0"/>
              <a:t> 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438" y="2787650"/>
            <a:ext cx="2560637" cy="300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36563" y="2005013"/>
            <a:ext cx="655637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896" bIns="10736"/>
          <a:lstStyle/>
          <a:p>
            <a:pPr marL="355600" indent="-355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2000">
                <a:solidFill>
                  <a:schemeClr val="accent1"/>
                </a:solidFill>
              </a:rPr>
              <a:t>Компактный дизайн с </a:t>
            </a:r>
            <a:r>
              <a:rPr lang="ru-RU" sz="2000" b="1">
                <a:solidFill>
                  <a:schemeClr val="accent1"/>
                </a:solidFill>
              </a:rPr>
              <a:t>интегрированным байпасом</a:t>
            </a:r>
            <a:r>
              <a:rPr lang="ru-RU" sz="2000">
                <a:solidFill>
                  <a:schemeClr val="accent1"/>
                </a:solidFill>
              </a:rPr>
              <a:t> и трехфазным управлением</a:t>
            </a:r>
            <a:endParaRPr lang="en-GB" sz="2000">
              <a:solidFill>
                <a:schemeClr val="accent1"/>
              </a:solidFill>
            </a:endParaRPr>
          </a:p>
          <a:p>
            <a:pPr marL="355600" indent="-355600">
              <a:spcBef>
                <a:spcPct val="75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2000" b="1">
                <a:solidFill>
                  <a:schemeClr val="accent1"/>
                </a:solidFill>
              </a:rPr>
              <a:t>Напряжение от 200 В до 600 В</a:t>
            </a:r>
            <a:endParaRPr lang="en-GB" sz="2000" b="1">
              <a:solidFill>
                <a:schemeClr val="accent1"/>
              </a:solidFill>
            </a:endParaRPr>
          </a:p>
          <a:p>
            <a:pPr marL="355600" indent="-355600">
              <a:spcBef>
                <a:spcPct val="75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2000">
                <a:solidFill>
                  <a:schemeClr val="accent1"/>
                </a:solidFill>
              </a:rPr>
              <a:t>Полный и широкий ряд </a:t>
            </a:r>
            <a:r>
              <a:rPr lang="ru-RU" sz="2000" b="1">
                <a:solidFill>
                  <a:schemeClr val="accent1"/>
                </a:solidFill>
              </a:rPr>
              <a:t>от </a:t>
            </a:r>
            <a:r>
              <a:rPr lang="en-GB" sz="2000" b="1">
                <a:solidFill>
                  <a:schemeClr val="accent1"/>
                </a:solidFill>
              </a:rPr>
              <a:t>17 </a:t>
            </a:r>
            <a:r>
              <a:rPr lang="ru-RU" sz="2000" b="1">
                <a:solidFill>
                  <a:schemeClr val="accent1"/>
                </a:solidFill>
              </a:rPr>
              <a:t>до</a:t>
            </a:r>
            <a:r>
              <a:rPr lang="en-GB" sz="2000" b="1">
                <a:solidFill>
                  <a:schemeClr val="accent1"/>
                </a:solidFill>
              </a:rPr>
              <a:t> 590 A</a:t>
            </a:r>
            <a:endParaRPr lang="en-GB" sz="2000">
              <a:solidFill>
                <a:schemeClr val="accent1"/>
              </a:solidFill>
            </a:endParaRPr>
          </a:p>
          <a:p>
            <a:pPr marL="355600" indent="-355600">
              <a:spcBef>
                <a:spcPct val="75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en-GB" sz="2000">
                <a:solidFill>
                  <a:schemeClr val="accent1"/>
                </a:solidFill>
              </a:rPr>
              <a:t>5 </a:t>
            </a:r>
            <a:r>
              <a:rPr lang="ru-RU" sz="2000">
                <a:solidFill>
                  <a:schemeClr val="accent1"/>
                </a:solidFill>
              </a:rPr>
              <a:t>типоразмеров</a:t>
            </a:r>
            <a:endParaRPr lang="en-GB" sz="2000">
              <a:solidFill>
                <a:schemeClr val="accent1"/>
              </a:solidFill>
            </a:endParaRPr>
          </a:p>
          <a:p>
            <a:pPr marL="812800" lvl="1" indent="-277813">
              <a:spcBef>
                <a:spcPct val="25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/>
              <a:t>Типоразмеры</a:t>
            </a:r>
            <a:r>
              <a:rPr lang="en-GB"/>
              <a:t> A, B, C, D, E </a:t>
            </a:r>
          </a:p>
          <a:p>
            <a:pPr marL="355600" indent="-355600">
              <a:spcBef>
                <a:spcPct val="75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ru-RU" sz="2000">
                <a:solidFill>
                  <a:schemeClr val="accent1"/>
                </a:solidFill>
              </a:rPr>
              <a:t>и</a:t>
            </a:r>
            <a:r>
              <a:rPr lang="en-GB" sz="2000">
                <a:solidFill>
                  <a:schemeClr val="accent1"/>
                </a:solidFill>
              </a:rPr>
              <a:t> 15 </a:t>
            </a:r>
            <a:r>
              <a:rPr lang="ru-RU" sz="2000">
                <a:solidFill>
                  <a:schemeClr val="accent1"/>
                </a:solidFill>
              </a:rPr>
              <a:t>номиналов</a:t>
            </a:r>
            <a:endParaRPr lang="en-GB" sz="2000">
              <a:solidFill>
                <a:schemeClr val="accent1"/>
              </a:solidFill>
            </a:endParaRPr>
          </a:p>
          <a:p>
            <a:pPr marL="812800" lvl="1" indent="-277813">
              <a:spcBef>
                <a:spcPct val="25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b="1"/>
              <a:t>Токи</a:t>
            </a:r>
            <a:r>
              <a:rPr lang="en-GB" b="1"/>
              <a:t> 17A, 32A, 47A, 62A, 75A, 88A, 110A, 140A, 170A, 210A, 350A, 320A, 410A, 480A, 590A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Техническая спецификация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</a:t>
            </a:r>
            <a:r>
              <a:rPr lang="ru-RU" sz="2000" smtClean="0"/>
              <a:t>Силовая часть</a:t>
            </a:r>
            <a:r>
              <a:rPr lang="de-DE" sz="2000" smtClean="0"/>
              <a:t>: </a:t>
            </a:r>
            <a:r>
              <a:rPr lang="ru-RU" sz="2000" smtClean="0"/>
              <a:t>Встроенный Байпас</a:t>
            </a:r>
            <a:endParaRPr lang="en-US" sz="2000" smtClean="0"/>
          </a:p>
        </p:txBody>
      </p:sp>
      <p:sp>
        <p:nvSpPr>
          <p:cNvPr id="62467" name="AutoShape 3"/>
          <p:cNvSpPr>
            <a:spLocks noChangeAspect="1" noChangeArrowheads="1"/>
          </p:cNvSpPr>
          <p:nvPr/>
        </p:nvSpPr>
        <p:spPr bwMode="auto">
          <a:xfrm>
            <a:off x="2909888" y="3232150"/>
            <a:ext cx="20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909888" y="3232150"/>
            <a:ext cx="185737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909888" y="3232150"/>
            <a:ext cx="185737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740150" y="3262313"/>
            <a:ext cx="184150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740150" y="3262313"/>
            <a:ext cx="184150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77813" y="1330325"/>
            <a:ext cx="3938587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984" bIns="10790"/>
          <a:lstStyle/>
          <a:p>
            <a:pPr marL="263525" indent="-263525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sz="2000" b="1"/>
              <a:t>Стандартное УПП</a:t>
            </a:r>
            <a:endParaRPr lang="en-GB" sz="2000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662488" y="1330325"/>
            <a:ext cx="401161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984" bIns="10790"/>
          <a:lstStyle/>
          <a:p>
            <a:pPr marL="263525" indent="-263525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GB" sz="2400" b="1">
                <a:solidFill>
                  <a:srgbClr val="FF9933"/>
                </a:solidFill>
              </a:rPr>
              <a:t> </a:t>
            </a:r>
            <a:r>
              <a:rPr lang="ru-RU" sz="2400" b="1">
                <a:solidFill>
                  <a:srgbClr val="FF9933"/>
                </a:solidFill>
              </a:rPr>
              <a:t>Выгода</a:t>
            </a:r>
            <a:r>
              <a:rPr lang="en-GB" sz="2400" b="1">
                <a:solidFill>
                  <a:srgbClr val="FF9933"/>
                </a:solidFill>
              </a:rPr>
              <a:t> ATS 22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</a:pPr>
            <a:endParaRPr lang="en-GB" sz="2400" b="1">
              <a:solidFill>
                <a:srgbClr val="FF9933"/>
              </a:solidFill>
            </a:endParaRPr>
          </a:p>
        </p:txBody>
      </p:sp>
      <p:pic>
        <p:nvPicPr>
          <p:cNvPr id="62474" name="Picture 10" descr="20070313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47838"/>
            <a:ext cx="3159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4489450" y="1320800"/>
            <a:ext cx="12700" cy="488950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62476" name="Picture 12" descr="20070313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038" y="1743075"/>
            <a:ext cx="3122612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6970713" y="3736975"/>
            <a:ext cx="623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6958013" y="3013075"/>
            <a:ext cx="62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6581775" y="4314825"/>
            <a:ext cx="62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3489325"/>
            <a:ext cx="693738" cy="1395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681788" y="2574925"/>
            <a:ext cx="623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138" y="1960563"/>
            <a:ext cx="5764212" cy="5173662"/>
          </a:xfrm>
          <a:noFill/>
        </p:spPr>
        <p:txBody>
          <a:bodyPr rIns="0" bIns="0"/>
          <a:lstStyle/>
          <a:p>
            <a:pPr>
              <a:spcBef>
                <a:spcPct val="0"/>
              </a:spcBef>
            </a:pPr>
            <a:endParaRPr lang="en-GB" sz="2100" b="1" smtClean="0">
              <a:solidFill>
                <a:srgbClr val="FF99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ru-RU" b="1" smtClean="0">
                <a:solidFill>
                  <a:schemeClr val="bg2"/>
                </a:solidFill>
              </a:rPr>
              <a:t>Иновационное устройство плавного пуска и торможения </a:t>
            </a:r>
            <a:r>
              <a:rPr lang="en-US" b="1" smtClean="0">
                <a:solidFill>
                  <a:schemeClr val="bg2"/>
                </a:solidFill>
              </a:rPr>
              <a:t>Altistart</a:t>
            </a:r>
            <a:r>
              <a:rPr lang="ru-RU" b="1" smtClean="0">
                <a:solidFill>
                  <a:schemeClr val="bg2"/>
                </a:solidFill>
              </a:rPr>
              <a:t> 22 обеспечивает преимущества для всех:</a:t>
            </a:r>
            <a:r>
              <a:rPr lang="ru-RU" b="1" smtClean="0"/>
              <a:t>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ru-RU" b="1" smtClean="0"/>
          </a:p>
          <a:p>
            <a:pPr>
              <a:spcBef>
                <a:spcPct val="0"/>
              </a:spcBef>
            </a:pPr>
            <a:r>
              <a:rPr lang="ru-RU" b="1" smtClean="0"/>
              <a:t>простота установки и эксплуатации</a:t>
            </a:r>
          </a:p>
          <a:p>
            <a:pPr>
              <a:spcBef>
                <a:spcPct val="0"/>
              </a:spcBef>
            </a:pPr>
            <a:endParaRPr lang="ru-RU" b="1" smtClean="0"/>
          </a:p>
          <a:p>
            <a:pPr>
              <a:spcBef>
                <a:spcPct val="0"/>
              </a:spcBef>
            </a:pPr>
            <a:r>
              <a:rPr lang="ru-RU" b="1" smtClean="0"/>
              <a:t>увеличение срока службы Вашего оборудования (полное трехфазное управление и защита установки)</a:t>
            </a:r>
          </a:p>
          <a:p>
            <a:pPr>
              <a:spcBef>
                <a:spcPct val="0"/>
              </a:spcBef>
            </a:pPr>
            <a:endParaRPr lang="ru-RU" b="1" smtClean="0"/>
          </a:p>
          <a:p>
            <a:pPr>
              <a:spcBef>
                <a:spcPct val="0"/>
              </a:spcBef>
            </a:pPr>
            <a:r>
              <a:rPr lang="ru-RU" b="1" smtClean="0"/>
              <a:t>компактность –экономия шкафного пространства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ru-RU" b="1" smtClean="0"/>
          </a:p>
          <a:p>
            <a:pPr>
              <a:spcBef>
                <a:spcPct val="0"/>
              </a:spcBef>
            </a:pPr>
            <a:r>
              <a:rPr lang="ru-RU" b="1" smtClean="0"/>
              <a:t>экономия электроэнергии</a:t>
            </a:r>
            <a:endParaRPr lang="en-GB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5" y="2217738"/>
            <a:ext cx="22034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4025" y="407988"/>
            <a:ext cx="7381875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899" tIns="45449" rIns="90899" bIns="45449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sz="2800" b="1">
                <a:solidFill>
                  <a:srgbClr val="FF9900"/>
                </a:solidFill>
              </a:rPr>
              <a:t>	Altistart 22</a:t>
            </a:r>
            <a:r>
              <a:rPr lang="en-US" sz="2800" b="1">
                <a:solidFill>
                  <a:srgbClr val="FF9900"/>
                </a:solidFill>
              </a:rPr>
              <a:t> -</a:t>
            </a:r>
            <a:r>
              <a:rPr lang="ru-RU" sz="2800" b="1">
                <a:solidFill>
                  <a:srgbClr val="FF9900"/>
                </a:solidFill>
              </a:rPr>
              <a:t> компактное УПП для применений и двигателей средней мощности</a:t>
            </a:r>
            <a:endParaRPr lang="en-GB" sz="28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6713" y="1385888"/>
          <a:ext cx="2265362" cy="2560637"/>
        </p:xfrm>
        <a:graphic>
          <a:graphicData uri="http://schemas.openxmlformats.org/presentationml/2006/ole">
            <p:oleObj spid="_x0000_s3074" name="Photo Editor Photo" r:id="rId4" imgW="3514286" imgH="3666667" progId="MSPhotoEd.3">
              <p:embed/>
            </p:oleObj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00338" y="1566863"/>
            <a:ext cx="54149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7" tIns="45605" rIns="91207" bIns="45605">
            <a:spAutoFit/>
          </a:bodyPr>
          <a:lstStyle/>
          <a:p>
            <a:pPr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n"/>
            </a:pPr>
            <a:r>
              <a:rPr lang="fr-FR" sz="1700" b="1">
                <a:solidFill>
                  <a:srgbClr val="0000FF"/>
                </a:solidFill>
              </a:rPr>
              <a:t> </a:t>
            </a:r>
            <a:r>
              <a:rPr lang="fr-FR" sz="1700" b="1">
                <a:solidFill>
                  <a:schemeClr val="tx1"/>
                </a:solidFill>
              </a:rPr>
              <a:t>2 </a:t>
            </a:r>
            <a:r>
              <a:rPr lang="ru-RU" sz="1700" b="1">
                <a:solidFill>
                  <a:schemeClr val="tx1"/>
                </a:solidFill>
              </a:rPr>
              <a:t>диапазона напряжений</a:t>
            </a:r>
            <a:endParaRPr lang="fr-FR" sz="1700" b="1">
              <a:solidFill>
                <a:schemeClr val="tx1"/>
              </a:solidFill>
            </a:endParaRP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fr-FR" sz="1500" b="1">
                <a:solidFill>
                  <a:schemeClr val="tx1"/>
                </a:solidFill>
              </a:rPr>
              <a:t> Q : 230 – 415</a:t>
            </a:r>
            <a:r>
              <a:rPr lang="ru-RU" sz="1500" b="1">
                <a:solidFill>
                  <a:schemeClr val="tx1"/>
                </a:solidFill>
              </a:rPr>
              <a:t> В</a:t>
            </a:r>
            <a:endParaRPr lang="fr-FR" sz="1500" b="1">
              <a:solidFill>
                <a:schemeClr val="tx1"/>
              </a:solidFill>
            </a:endParaRP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fr-FR" sz="1500" b="1">
                <a:solidFill>
                  <a:schemeClr val="tx1"/>
                </a:solidFill>
              </a:rPr>
              <a:t> Y : 208 – 690</a:t>
            </a:r>
            <a:r>
              <a:rPr lang="ru-RU" sz="1500" b="1">
                <a:solidFill>
                  <a:schemeClr val="tx1"/>
                </a:solidFill>
              </a:rPr>
              <a:t> В</a:t>
            </a:r>
            <a:endParaRPr lang="fr-FR" sz="1700" b="1">
              <a:solidFill>
                <a:schemeClr val="tx1"/>
              </a:solidFill>
            </a:endParaRPr>
          </a:p>
          <a:p>
            <a:pPr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n"/>
            </a:pPr>
            <a:r>
              <a:rPr lang="fr-FR" sz="1700" b="1">
                <a:solidFill>
                  <a:schemeClr val="tx1"/>
                </a:solidFill>
              </a:rPr>
              <a:t> </a:t>
            </a:r>
            <a:r>
              <a:rPr lang="ru-RU" sz="1700" b="1">
                <a:solidFill>
                  <a:schemeClr val="tx1"/>
                </a:solidFill>
              </a:rPr>
              <a:t>Уникальная технология </a:t>
            </a:r>
            <a:r>
              <a:rPr lang="en-US" sz="1700" b="1">
                <a:solidFill>
                  <a:schemeClr val="tx1"/>
                </a:solidFill>
              </a:rPr>
              <a:t>TCS</a:t>
            </a:r>
            <a:endParaRPr lang="fr-FR" sz="1700" b="1">
              <a:solidFill>
                <a:schemeClr val="tx1"/>
              </a:solidFill>
            </a:endParaRP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fr-FR" sz="1500" b="1">
                <a:solidFill>
                  <a:schemeClr val="tx1"/>
                </a:solidFill>
              </a:rPr>
              <a:t> </a:t>
            </a:r>
            <a:r>
              <a:rPr lang="ru-RU" sz="1500" b="1">
                <a:solidFill>
                  <a:schemeClr val="tx1"/>
                </a:solidFill>
              </a:rPr>
              <a:t>Пуск с функцией контроля момента</a:t>
            </a: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ru-RU" sz="1500" b="1">
                <a:solidFill>
                  <a:schemeClr val="tx1"/>
                </a:solidFill>
              </a:rPr>
              <a:t> Непрерывная защита двигателя</a:t>
            </a: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ru-RU" sz="1500" b="1">
                <a:solidFill>
                  <a:schemeClr val="tx1"/>
                </a:solidFill>
              </a:rPr>
              <a:t> Каскадный пуск</a:t>
            </a:r>
            <a:endParaRPr lang="fr-FR" sz="1700" b="1">
              <a:solidFill>
                <a:schemeClr val="tx1"/>
              </a:solidFill>
            </a:endParaRPr>
          </a:p>
          <a:p>
            <a:pPr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n"/>
            </a:pPr>
            <a:r>
              <a:rPr lang="fr-FR" sz="1700" b="1">
                <a:solidFill>
                  <a:schemeClr val="tx1"/>
                </a:solidFill>
              </a:rPr>
              <a:t> </a:t>
            </a:r>
            <a:r>
              <a:rPr lang="ru-RU" sz="1700" b="1">
                <a:solidFill>
                  <a:schemeClr val="tx1"/>
                </a:solidFill>
              </a:rPr>
              <a:t>Простая интеграция в АСУ ТП</a:t>
            </a:r>
            <a:endParaRPr lang="fr-FR" sz="1700" b="1">
              <a:solidFill>
                <a:schemeClr val="tx1"/>
              </a:solidFill>
            </a:endParaRP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fr-FR" sz="1700" b="1">
                <a:solidFill>
                  <a:schemeClr val="tx1"/>
                </a:solidFill>
              </a:rPr>
              <a:t> </a:t>
            </a:r>
            <a:r>
              <a:rPr lang="ru-RU" sz="1500" b="1">
                <a:solidFill>
                  <a:schemeClr val="tx1"/>
                </a:solidFill>
              </a:rPr>
              <a:t>Поддержка  протоколов</a:t>
            </a:r>
            <a:endParaRPr lang="fr-FR" sz="1500" b="1">
              <a:solidFill>
                <a:schemeClr val="tx1"/>
              </a:solidFill>
            </a:endParaRP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fr-FR" sz="1500" b="1">
                <a:solidFill>
                  <a:schemeClr val="tx1"/>
                </a:solidFill>
              </a:rPr>
              <a:t> </a:t>
            </a:r>
            <a:r>
              <a:rPr lang="ru-RU" sz="1500" b="1">
                <a:solidFill>
                  <a:schemeClr val="tx1"/>
                </a:solidFill>
              </a:rPr>
              <a:t>Автоподстройка к двигателю</a:t>
            </a:r>
          </a:p>
          <a:p>
            <a:pPr lvl="1">
              <a:spcAft>
                <a:spcPct val="50000"/>
              </a:spcAft>
              <a:buClr>
                <a:srgbClr val="0000FF"/>
              </a:buClr>
              <a:buFont typeface="Wingdings" pitchFamily="2" charset="2"/>
              <a:buChar char="l"/>
            </a:pPr>
            <a:r>
              <a:rPr lang="ru-RU" sz="1500" b="1">
                <a:solidFill>
                  <a:schemeClr val="tx1"/>
                </a:solidFill>
              </a:rPr>
              <a:t> ПО для настройки </a:t>
            </a:r>
            <a:r>
              <a:rPr lang="en-US" sz="1500" b="1">
                <a:solidFill>
                  <a:schemeClr val="tx1"/>
                </a:solidFill>
              </a:rPr>
              <a:t>Powersuite</a:t>
            </a:r>
            <a:endParaRPr lang="fr-FR" sz="1900" b="1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22375" y="150813"/>
            <a:ext cx="62992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7" tIns="45605" rIns="91207" bIns="45605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2900" b="1">
                <a:solidFill>
                  <a:schemeClr val="folHlink"/>
                </a:solidFill>
              </a:rPr>
              <a:t>Altistart 48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</a:p>
          <a:p>
            <a:pPr algn="ctr">
              <a:spcAft>
                <a:spcPts val="588"/>
              </a:spcAft>
            </a:pPr>
            <a:r>
              <a:rPr lang="ru-RU" sz="2400" b="1">
                <a:solidFill>
                  <a:schemeClr val="folHlink"/>
                </a:solidFill>
              </a:rPr>
              <a:t>Устройства плавного пуска и торможения</a:t>
            </a:r>
            <a:endParaRPr lang="fr-FR" sz="2400" b="1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9550" y="4291013"/>
            <a:ext cx="2524125" cy="12192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lIns="75561" tIns="37781" rIns="75561" bIns="37781">
            <a:spAutoFit/>
          </a:bodyPr>
          <a:lstStyle/>
          <a:p>
            <a:pPr defTabSz="757238">
              <a:buFont typeface="Wingdings" pitchFamily="2" charset="2"/>
              <a:buChar char="§"/>
            </a:pPr>
            <a:r>
              <a:rPr lang="ru-RU" sz="1500" b="1">
                <a:solidFill>
                  <a:schemeClr val="tx1"/>
                </a:solidFill>
                <a:latin typeface="Arial Cyr" pitchFamily="34" charset="0"/>
              </a:rPr>
              <a:t>Применения</a:t>
            </a:r>
            <a:r>
              <a:rPr lang="en-GB" sz="1500" b="1">
                <a:solidFill>
                  <a:schemeClr val="tx1"/>
                </a:solidFill>
                <a:latin typeface="Arial Cyr" pitchFamily="34" charset="0"/>
              </a:rPr>
              <a:t>:</a:t>
            </a:r>
            <a:r>
              <a:rPr lang="en-GB" sz="1300">
                <a:solidFill>
                  <a:schemeClr val="tx1"/>
                </a:solidFill>
                <a:latin typeface="Arial Cyr" pitchFamily="34" charset="0"/>
              </a:rPr>
              <a:t>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вентиляторы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компрессоры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конвейеры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мешалки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</a:t>
            </a:r>
            <a:r>
              <a:rPr lang="ru-RU" sz="1500">
                <a:solidFill>
                  <a:schemeClr val="tx1"/>
                </a:solidFill>
                <a:latin typeface="Arial Cyr" pitchFamily="34" charset="0"/>
              </a:rPr>
              <a:t>насосы</a:t>
            </a:r>
            <a:r>
              <a:rPr lang="en-GB" sz="1500">
                <a:solidFill>
                  <a:schemeClr val="tx1"/>
                </a:solidFill>
                <a:latin typeface="Arial Cyr" pitchFamily="34" charset="0"/>
              </a:rPr>
              <a:t>, ножи, двери, пилы,клапаны</a:t>
            </a:r>
            <a:endParaRPr lang="fr-FR" sz="1300">
              <a:solidFill>
                <a:schemeClr val="tx1"/>
              </a:solidFill>
              <a:latin typeface="Arial Cyr" pitchFamily="34" charset="0"/>
            </a:endParaRP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6883400" y="3821113"/>
            <a:ext cx="2125663" cy="1933575"/>
            <a:chOff x="5464" y="3024"/>
            <a:chExt cx="1553" cy="1336"/>
          </a:xfrm>
        </p:grpSpPr>
        <p:sp>
          <p:nvSpPr>
            <p:cNvPr id="3093" name="Rectangle 7"/>
            <p:cNvSpPr>
              <a:spLocks noChangeArrowheads="1"/>
            </p:cNvSpPr>
            <p:nvPr/>
          </p:nvSpPr>
          <p:spPr bwMode="auto">
            <a:xfrm>
              <a:off x="5464" y="3024"/>
              <a:ext cx="1553" cy="133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4" name="Group 8"/>
            <p:cNvGrpSpPr>
              <a:grpSpLocks/>
            </p:cNvGrpSpPr>
            <p:nvPr/>
          </p:nvGrpSpPr>
          <p:grpSpPr bwMode="auto">
            <a:xfrm>
              <a:off x="5648" y="3304"/>
              <a:ext cx="1206" cy="896"/>
              <a:chOff x="1632" y="1296"/>
              <a:chExt cx="1488" cy="1104"/>
            </a:xfrm>
          </p:grpSpPr>
          <p:sp>
            <p:nvSpPr>
              <p:cNvPr id="3102" name="Line 9"/>
              <p:cNvSpPr>
                <a:spLocks noChangeShapeType="1"/>
              </p:cNvSpPr>
              <p:nvPr/>
            </p:nvSpPr>
            <p:spPr bwMode="auto">
              <a:xfrm rot="10800000">
                <a:off x="1632" y="1296"/>
                <a:ext cx="1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Line 10"/>
              <p:cNvSpPr>
                <a:spLocks noChangeShapeType="1"/>
              </p:cNvSpPr>
              <p:nvPr/>
            </p:nvSpPr>
            <p:spPr bwMode="auto">
              <a:xfrm>
                <a:off x="1632" y="2400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95" name="Line 11"/>
            <p:cNvSpPr>
              <a:spLocks noChangeShapeType="1"/>
            </p:cNvSpPr>
            <p:nvPr/>
          </p:nvSpPr>
          <p:spPr bwMode="auto">
            <a:xfrm flipV="1">
              <a:off x="5681" y="3421"/>
              <a:ext cx="589" cy="7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Line 12"/>
            <p:cNvSpPr>
              <a:spLocks noChangeShapeType="1"/>
            </p:cNvSpPr>
            <p:nvPr/>
          </p:nvSpPr>
          <p:spPr bwMode="auto">
            <a:xfrm>
              <a:off x="6270" y="3421"/>
              <a:ext cx="4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13"/>
            <p:cNvSpPr>
              <a:spLocks noChangeArrowheads="1"/>
            </p:cNvSpPr>
            <p:nvPr/>
          </p:nvSpPr>
          <p:spPr bwMode="auto">
            <a:xfrm>
              <a:off x="6849" y="4144"/>
              <a:ext cx="16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888" tIns="40227" rIns="81888" bIns="40227">
              <a:spAutoFit/>
            </a:bodyPr>
            <a:lstStyle/>
            <a:p>
              <a:pPr algn="ctr" defTabSz="690563"/>
              <a:r>
                <a:rPr lang="fr-FR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098" name="Line 14"/>
            <p:cNvSpPr>
              <a:spLocks noChangeShapeType="1"/>
            </p:cNvSpPr>
            <p:nvPr/>
          </p:nvSpPr>
          <p:spPr bwMode="auto">
            <a:xfrm flipV="1">
              <a:off x="5648" y="3864"/>
              <a:ext cx="603" cy="1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15"/>
            <p:cNvSpPr>
              <a:spLocks noChangeArrowheads="1"/>
            </p:cNvSpPr>
            <p:nvPr/>
          </p:nvSpPr>
          <p:spPr bwMode="auto">
            <a:xfrm>
              <a:off x="6314" y="3752"/>
              <a:ext cx="627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888" tIns="40227" rIns="81888" bIns="40227">
              <a:spAutoFit/>
            </a:bodyPr>
            <a:lstStyle/>
            <a:p>
              <a:pPr algn="ctr" defTabSz="690563"/>
              <a:r>
                <a:rPr lang="ru-RU" sz="1500" b="1">
                  <a:solidFill>
                    <a:srgbClr val="FF0000"/>
                  </a:solidFill>
                  <a:latin typeface="Times New Roman" pitchFamily="18" charset="0"/>
                </a:rPr>
                <a:t>Момент</a:t>
              </a:r>
              <a:endParaRPr lang="fr-FR" sz="15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00" name="Rectangle 16"/>
            <p:cNvSpPr>
              <a:spLocks noChangeArrowheads="1"/>
            </p:cNvSpPr>
            <p:nvPr/>
          </p:nvSpPr>
          <p:spPr bwMode="auto">
            <a:xfrm>
              <a:off x="6140" y="3136"/>
              <a:ext cx="725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888" tIns="40227" rIns="81888" bIns="40227">
              <a:spAutoFit/>
            </a:bodyPr>
            <a:lstStyle/>
            <a:p>
              <a:pPr algn="ctr" defTabSz="690563"/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Скорость</a:t>
              </a:r>
              <a:endParaRPr lang="fr-FR" sz="15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1" name="Line 17"/>
            <p:cNvSpPr>
              <a:spLocks noChangeShapeType="1"/>
            </p:cNvSpPr>
            <p:nvPr/>
          </p:nvSpPr>
          <p:spPr bwMode="auto">
            <a:xfrm>
              <a:off x="6251" y="3864"/>
              <a:ext cx="10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9" name="Group 18"/>
          <p:cNvGrpSpPr>
            <a:grpSpLocks/>
          </p:cNvGrpSpPr>
          <p:nvPr/>
        </p:nvGrpSpPr>
        <p:grpSpPr bwMode="auto">
          <a:xfrm>
            <a:off x="6880225" y="1463675"/>
            <a:ext cx="2270125" cy="2163763"/>
            <a:chOff x="5428" y="952"/>
            <a:chExt cx="1353" cy="1442"/>
          </a:xfrm>
        </p:grpSpPr>
        <p:sp>
          <p:nvSpPr>
            <p:cNvPr id="3083" name="Rectangle 19"/>
            <p:cNvSpPr>
              <a:spLocks noChangeArrowheads="1"/>
            </p:cNvSpPr>
            <p:nvPr/>
          </p:nvSpPr>
          <p:spPr bwMode="auto">
            <a:xfrm>
              <a:off x="5428" y="952"/>
              <a:ext cx="1245" cy="144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84" name="Group 20"/>
            <p:cNvGrpSpPr>
              <a:grpSpLocks/>
            </p:cNvGrpSpPr>
            <p:nvPr/>
          </p:nvGrpSpPr>
          <p:grpSpPr bwMode="auto">
            <a:xfrm>
              <a:off x="5538" y="1232"/>
              <a:ext cx="1042" cy="952"/>
              <a:chOff x="3936" y="1296"/>
              <a:chExt cx="1488" cy="1112"/>
            </a:xfrm>
          </p:grpSpPr>
          <p:sp>
            <p:nvSpPr>
              <p:cNvPr id="3089" name="Line 21"/>
              <p:cNvSpPr>
                <a:spLocks noChangeShapeType="1"/>
              </p:cNvSpPr>
              <p:nvPr/>
            </p:nvSpPr>
            <p:spPr bwMode="auto">
              <a:xfrm rot="10800000">
                <a:off x="3936" y="1296"/>
                <a:ext cx="1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Line 22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Freeform 23"/>
              <p:cNvSpPr>
                <a:spLocks/>
              </p:cNvSpPr>
              <p:nvPr/>
            </p:nvSpPr>
            <p:spPr bwMode="auto">
              <a:xfrm>
                <a:off x="3936" y="1440"/>
                <a:ext cx="720" cy="968"/>
              </a:xfrm>
              <a:custGeom>
                <a:avLst/>
                <a:gdLst>
                  <a:gd name="T0" fmla="*/ 0 w 720"/>
                  <a:gd name="T1" fmla="*/ 960 h 968"/>
                  <a:gd name="T2" fmla="*/ 96 w 720"/>
                  <a:gd name="T3" fmla="*/ 960 h 968"/>
                  <a:gd name="T4" fmla="*/ 288 w 720"/>
                  <a:gd name="T5" fmla="*/ 912 h 968"/>
                  <a:gd name="T6" fmla="*/ 432 w 720"/>
                  <a:gd name="T7" fmla="*/ 816 h 968"/>
                  <a:gd name="T8" fmla="*/ 528 w 720"/>
                  <a:gd name="T9" fmla="*/ 720 h 968"/>
                  <a:gd name="T10" fmla="*/ 624 w 720"/>
                  <a:gd name="T11" fmla="*/ 528 h 968"/>
                  <a:gd name="T12" fmla="*/ 672 w 720"/>
                  <a:gd name="T13" fmla="*/ 288 h 968"/>
                  <a:gd name="T14" fmla="*/ 720 w 720"/>
                  <a:gd name="T15" fmla="*/ 0 h 9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968"/>
                  <a:gd name="T26" fmla="*/ 720 w 720"/>
                  <a:gd name="T27" fmla="*/ 968 h 9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968">
                    <a:moveTo>
                      <a:pt x="0" y="960"/>
                    </a:moveTo>
                    <a:cubicBezTo>
                      <a:pt x="24" y="964"/>
                      <a:pt x="48" y="968"/>
                      <a:pt x="96" y="960"/>
                    </a:cubicBezTo>
                    <a:cubicBezTo>
                      <a:pt x="144" y="952"/>
                      <a:pt x="232" y="936"/>
                      <a:pt x="288" y="912"/>
                    </a:cubicBezTo>
                    <a:cubicBezTo>
                      <a:pt x="344" y="888"/>
                      <a:pt x="392" y="848"/>
                      <a:pt x="432" y="816"/>
                    </a:cubicBezTo>
                    <a:cubicBezTo>
                      <a:pt x="472" y="784"/>
                      <a:pt x="496" y="768"/>
                      <a:pt x="528" y="720"/>
                    </a:cubicBezTo>
                    <a:cubicBezTo>
                      <a:pt x="560" y="672"/>
                      <a:pt x="600" y="600"/>
                      <a:pt x="624" y="528"/>
                    </a:cubicBezTo>
                    <a:cubicBezTo>
                      <a:pt x="648" y="456"/>
                      <a:pt x="656" y="376"/>
                      <a:pt x="672" y="288"/>
                    </a:cubicBezTo>
                    <a:cubicBezTo>
                      <a:pt x="688" y="200"/>
                      <a:pt x="712" y="48"/>
                      <a:pt x="720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Line 24"/>
              <p:cNvSpPr>
                <a:spLocks noChangeShapeType="1"/>
              </p:cNvSpPr>
              <p:nvPr/>
            </p:nvSpPr>
            <p:spPr bwMode="auto">
              <a:xfrm>
                <a:off x="4656" y="144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5" name="Rectangle 25"/>
            <p:cNvSpPr>
              <a:spLocks noChangeArrowheads="1"/>
            </p:cNvSpPr>
            <p:nvPr/>
          </p:nvSpPr>
          <p:spPr bwMode="auto">
            <a:xfrm>
              <a:off x="6644" y="2072"/>
              <a:ext cx="137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888" tIns="40227" rIns="81888" bIns="40227">
              <a:spAutoFit/>
            </a:bodyPr>
            <a:lstStyle/>
            <a:p>
              <a:pPr algn="ctr" defTabSz="690563"/>
              <a:r>
                <a:rPr lang="fr-FR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086" name="Line 26"/>
            <p:cNvSpPr>
              <a:spLocks noChangeShapeType="1"/>
            </p:cNvSpPr>
            <p:nvPr/>
          </p:nvSpPr>
          <p:spPr bwMode="auto">
            <a:xfrm>
              <a:off x="5593" y="952"/>
              <a:ext cx="329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Line 27"/>
            <p:cNvSpPr>
              <a:spLocks noChangeShapeType="1"/>
            </p:cNvSpPr>
            <p:nvPr/>
          </p:nvSpPr>
          <p:spPr bwMode="auto">
            <a:xfrm flipH="1" flipV="1">
              <a:off x="6141" y="1680"/>
              <a:ext cx="165" cy="672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Line 28"/>
            <p:cNvSpPr>
              <a:spLocks noChangeShapeType="1"/>
            </p:cNvSpPr>
            <p:nvPr/>
          </p:nvSpPr>
          <p:spPr bwMode="auto">
            <a:xfrm flipH="1" flipV="1">
              <a:off x="5922" y="2016"/>
              <a:ext cx="329" cy="336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0" name="Rectangle 29"/>
          <p:cNvSpPr>
            <a:spLocks noChangeArrowheads="1"/>
          </p:cNvSpPr>
          <p:nvPr/>
        </p:nvSpPr>
        <p:spPr bwMode="auto">
          <a:xfrm>
            <a:off x="6448425" y="1155700"/>
            <a:ext cx="2695575" cy="32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356" tIns="47678" rIns="95356" bIns="47678">
            <a:spAutoFit/>
          </a:bodyPr>
          <a:lstStyle/>
          <a:p>
            <a:pPr defTabSz="954088"/>
            <a:r>
              <a:rPr lang="ru-RU" sz="1500">
                <a:solidFill>
                  <a:schemeClr val="tx1"/>
                </a:solidFill>
                <a:latin typeface="Times New Roman" pitchFamily="18" charset="0"/>
              </a:rPr>
              <a:t>Не</a:t>
            </a:r>
            <a:r>
              <a:rPr lang="en-US" sz="15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500">
                <a:solidFill>
                  <a:schemeClr val="tx1"/>
                </a:solidFill>
                <a:latin typeface="Times New Roman" pitchFamily="18" charset="0"/>
              </a:rPr>
              <a:t>адаптирована для насосов</a:t>
            </a:r>
            <a:endParaRPr lang="fr-FR" sz="15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6889750" y="3819525"/>
            <a:ext cx="674688" cy="28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2761" tIns="41382" rIns="82761" bIns="41382">
            <a:spAutoFit/>
          </a:bodyPr>
          <a:lstStyle/>
          <a:p>
            <a:pPr algn="ctr" defTabSz="827088"/>
            <a:r>
              <a:rPr lang="en-US" sz="1300" b="1">
                <a:solidFill>
                  <a:schemeClr val="tx1"/>
                </a:solidFill>
              </a:rPr>
              <a:t>ATS48</a:t>
            </a:r>
            <a:endParaRPr lang="ru-RU" sz="1300" b="1">
              <a:solidFill>
                <a:schemeClr val="tx1"/>
              </a:solidFill>
            </a:endParaRPr>
          </a:p>
        </p:txBody>
      </p:sp>
      <p:sp>
        <p:nvSpPr>
          <p:cNvPr id="3082" name="Text Box 31"/>
          <p:cNvSpPr txBox="1">
            <a:spLocks noChangeArrowheads="1"/>
          </p:cNvSpPr>
          <p:nvPr/>
        </p:nvSpPr>
        <p:spPr bwMode="auto">
          <a:xfrm>
            <a:off x="7861300" y="1457325"/>
            <a:ext cx="1166813" cy="28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2761" tIns="41382" rIns="82761" bIns="41382">
            <a:spAutoFit/>
          </a:bodyPr>
          <a:lstStyle/>
          <a:p>
            <a:pPr algn="ctr" defTabSz="827088"/>
            <a:r>
              <a:rPr lang="ru-RU" sz="1300" b="1">
                <a:solidFill>
                  <a:schemeClr val="tx1"/>
                </a:solidFill>
              </a:rPr>
              <a:t>Конкуренты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80400" cy="115093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alibri" pitchFamily="34" charset="0"/>
                <a:cs typeface="Calibri" pitchFamily="34" charset="0"/>
              </a:rPr>
              <a:t>Миграция с </a:t>
            </a:r>
            <a:r>
              <a:rPr lang="en-US" b="1" smtClean="0">
                <a:latin typeface="Calibri" pitchFamily="34" charset="0"/>
                <a:cs typeface="Calibri" pitchFamily="34" charset="0"/>
              </a:rPr>
              <a:t>ATV312</a:t>
            </a:r>
            <a:r>
              <a:rPr lang="ru-RU" b="1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en-US" b="1" smtClean="0">
                <a:latin typeface="Calibri" pitchFamily="34" charset="0"/>
                <a:cs typeface="Calibri" pitchFamily="34" charset="0"/>
              </a:rPr>
              <a:t>ATV</a:t>
            </a:r>
            <a:r>
              <a:rPr lang="ru-RU" b="1" smtClean="0">
                <a:latin typeface="Calibri" pitchFamily="34" charset="0"/>
                <a:cs typeface="Calibri" pitchFamily="34" charset="0"/>
              </a:rPr>
              <a:t>32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280400" cy="1760538"/>
          </a:xfrm>
        </p:spPr>
        <p:txBody>
          <a:bodyPr/>
          <a:lstStyle/>
          <a:p>
            <a:pPr marL="268288" indent="-268288" eaLnBrk="1" hangingPunct="1">
              <a:spcAft>
                <a:spcPts val="600"/>
              </a:spcAft>
              <a:defRPr/>
            </a:pPr>
            <a:r>
              <a:rPr lang="en-US" sz="1800" dirty="0" smtClean="0">
                <a:latin typeface="+mj-lt"/>
                <a:cs typeface="Calibri" pitchFamily="34" charset="0"/>
              </a:rPr>
              <a:t>ATV312 </a:t>
            </a:r>
            <a:r>
              <a:rPr lang="ru-RU" sz="1800" dirty="0" smtClean="0">
                <a:latin typeface="+mj-lt"/>
                <a:cs typeface="Calibri" pitchFamily="34" charset="0"/>
              </a:rPr>
              <a:t>на 11 и </a:t>
            </a:r>
            <a:r>
              <a:rPr lang="en-US" sz="1800" dirty="0" smtClean="0">
                <a:latin typeface="+mj-lt"/>
                <a:cs typeface="Calibri" pitchFamily="34" charset="0"/>
              </a:rPr>
              <a:t>15 </a:t>
            </a:r>
            <a:r>
              <a:rPr lang="ru-RU" sz="1800" dirty="0" smtClean="0">
                <a:latin typeface="+mj-lt"/>
                <a:cs typeface="Calibri" pitchFamily="34" charset="0"/>
              </a:rPr>
              <a:t>кВт 380 В будут сниматься с производства. Рекомендуется плавный переход на </a:t>
            </a:r>
            <a:r>
              <a:rPr lang="en-US" sz="1800" dirty="0" smtClean="0">
                <a:latin typeface="+mj-lt"/>
                <a:cs typeface="Calibri" pitchFamily="34" charset="0"/>
              </a:rPr>
              <a:t>ATV32</a:t>
            </a:r>
            <a:endParaRPr lang="ru-RU" sz="1800" dirty="0" smtClean="0">
              <a:latin typeface="+mj-lt"/>
              <a:cs typeface="Calibri" pitchFamily="34" charset="0"/>
            </a:endParaRPr>
          </a:p>
          <a:p>
            <a:pPr marL="269875" indent="-269875" eaLnBrk="1" hangingPunct="1">
              <a:spcAft>
                <a:spcPts val="600"/>
              </a:spcAft>
              <a:defRPr/>
            </a:pPr>
            <a:r>
              <a:rPr lang="en-US" sz="1800" dirty="0" smtClean="0">
                <a:latin typeface="+mj-lt"/>
                <a:cs typeface="Calibri" pitchFamily="34" charset="0"/>
              </a:rPr>
              <a:t>ATV312HD11N4 &gt; ATV32HD11N4; ATV312HD15N4 &gt; ATV32HD15N4</a:t>
            </a:r>
            <a:endParaRPr lang="ru-RU" sz="1800" dirty="0" smtClean="0">
              <a:latin typeface="+mj-lt"/>
              <a:cs typeface="Calibri" pitchFamily="34" charset="0"/>
            </a:endParaRPr>
          </a:p>
          <a:p>
            <a:pPr marL="269875" indent="-269875" eaLnBrk="1" hangingPunct="1">
              <a:spcAft>
                <a:spcPts val="600"/>
              </a:spcAft>
              <a:defRPr/>
            </a:pPr>
            <a:r>
              <a:rPr lang="en-US" sz="1800" dirty="0" smtClean="0">
                <a:latin typeface="+mj-lt"/>
                <a:cs typeface="Calibri" pitchFamily="34" charset="0"/>
              </a:rPr>
              <a:t>ATV32 </a:t>
            </a:r>
            <a:r>
              <a:rPr lang="ru-RU" sz="1800" dirty="0" smtClean="0">
                <a:latin typeface="+mj-lt"/>
                <a:cs typeface="Calibri" pitchFamily="34" charset="0"/>
              </a:rPr>
              <a:t>дешевле </a:t>
            </a:r>
            <a:r>
              <a:rPr lang="en-US" sz="1800" dirty="0" smtClean="0">
                <a:latin typeface="+mj-lt"/>
                <a:cs typeface="Calibri" pitchFamily="34" charset="0"/>
              </a:rPr>
              <a:t>ATV312</a:t>
            </a:r>
            <a:endParaRPr lang="ru-RU" sz="1800" dirty="0" smtClean="0">
              <a:latin typeface="+mj-lt"/>
              <a:cs typeface="Calibri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+mj-lt"/>
              <a:cs typeface="Calibri" pitchFamily="34" charset="0"/>
            </a:endParaRPr>
          </a:p>
        </p:txBody>
      </p:sp>
      <p:grpSp>
        <p:nvGrpSpPr>
          <p:cNvPr id="24580" name="Group 19"/>
          <p:cNvGrpSpPr>
            <a:grpSpLocks/>
          </p:cNvGrpSpPr>
          <p:nvPr/>
        </p:nvGrpSpPr>
        <p:grpSpPr bwMode="auto">
          <a:xfrm>
            <a:off x="477838" y="2852738"/>
            <a:ext cx="3575050" cy="3697287"/>
            <a:chOff x="0" y="1790700"/>
            <a:chExt cx="4711700" cy="4786313"/>
          </a:xfrm>
        </p:grpSpPr>
        <p:pic>
          <p:nvPicPr>
            <p:cNvPr id="24591" name="Picture 2" descr="D:\My\UsMan\ATV312\pf090110 (web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65313"/>
              <a:ext cx="4711700" cy="471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23911" y="2565470"/>
              <a:ext cx="12553" cy="301071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76643" y="2197609"/>
              <a:ext cx="2424894" cy="12741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1571" y="5613175"/>
              <a:ext cx="420537" cy="48294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5" name="TextBox 18"/>
            <p:cNvSpPr txBox="1">
              <a:spLocks noChangeArrowheads="1"/>
            </p:cNvSpPr>
            <p:nvPr/>
          </p:nvSpPr>
          <p:spPr bwMode="auto">
            <a:xfrm>
              <a:off x="304800" y="5829300"/>
              <a:ext cx="569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192</a:t>
              </a:r>
              <a:endParaRPr lang="ru-RU"/>
            </a:p>
          </p:txBody>
        </p:sp>
        <p:sp>
          <p:nvSpPr>
            <p:cNvPr id="24596" name="TextBox 20"/>
            <p:cNvSpPr txBox="1">
              <a:spLocks noChangeArrowheads="1"/>
            </p:cNvSpPr>
            <p:nvPr/>
          </p:nvSpPr>
          <p:spPr bwMode="auto">
            <a:xfrm>
              <a:off x="1676400" y="1790700"/>
              <a:ext cx="569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245</a:t>
              </a:r>
              <a:endParaRPr lang="ru-RU"/>
            </a:p>
          </p:txBody>
        </p:sp>
        <p:sp>
          <p:nvSpPr>
            <p:cNvPr id="24597" name="TextBox 22"/>
            <p:cNvSpPr txBox="1">
              <a:spLocks noChangeArrowheads="1"/>
            </p:cNvSpPr>
            <p:nvPr/>
          </p:nvSpPr>
          <p:spPr bwMode="auto">
            <a:xfrm>
              <a:off x="0" y="386080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329,5</a:t>
              </a:r>
              <a:endParaRPr lang="ru-RU"/>
            </a:p>
          </p:txBody>
        </p:sp>
      </p:grpSp>
      <p:grpSp>
        <p:nvGrpSpPr>
          <p:cNvPr id="24581" name="Group 20"/>
          <p:cNvGrpSpPr>
            <a:grpSpLocks/>
          </p:cNvGrpSpPr>
          <p:nvPr/>
        </p:nvGrpSpPr>
        <p:grpSpPr bwMode="auto">
          <a:xfrm>
            <a:off x="4859338" y="2962275"/>
            <a:ext cx="3670300" cy="3322638"/>
            <a:chOff x="4305300" y="1803400"/>
            <a:chExt cx="4470400" cy="4508500"/>
          </a:xfrm>
        </p:grpSpPr>
        <p:pic>
          <p:nvPicPr>
            <p:cNvPr id="24582" name="Picture 46" descr="S4_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5700" y="2055813"/>
              <a:ext cx="3810000" cy="425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4991715" y="2425931"/>
              <a:ext cx="11601" cy="300925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092260" y="2171749"/>
              <a:ext cx="1867823" cy="202484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219875" y="5118537"/>
              <a:ext cx="926178" cy="101457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6" name="TextBox 19"/>
            <p:cNvSpPr txBox="1">
              <a:spLocks noChangeArrowheads="1"/>
            </p:cNvSpPr>
            <p:nvPr/>
          </p:nvSpPr>
          <p:spPr bwMode="auto">
            <a:xfrm>
              <a:off x="5702300" y="1803400"/>
              <a:ext cx="569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180</a:t>
              </a:r>
              <a:endParaRPr lang="ru-RU"/>
            </a:p>
          </p:txBody>
        </p:sp>
        <p:sp>
          <p:nvSpPr>
            <p:cNvPr id="24587" name="TextBox 21"/>
            <p:cNvSpPr txBox="1">
              <a:spLocks noChangeArrowheads="1"/>
            </p:cNvSpPr>
            <p:nvPr/>
          </p:nvSpPr>
          <p:spPr bwMode="auto">
            <a:xfrm>
              <a:off x="4305300" y="3822700"/>
              <a:ext cx="569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330</a:t>
              </a:r>
              <a:endParaRPr lang="ru-RU"/>
            </a:p>
          </p:txBody>
        </p:sp>
        <p:sp>
          <p:nvSpPr>
            <p:cNvPr id="24588" name="TextBox 23"/>
            <p:cNvSpPr txBox="1">
              <a:spLocks noChangeArrowheads="1"/>
            </p:cNvSpPr>
            <p:nvPr/>
          </p:nvSpPr>
          <p:spPr bwMode="auto">
            <a:xfrm>
              <a:off x="7658100" y="1955800"/>
              <a:ext cx="569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232</a:t>
              </a:r>
              <a:endParaRPr lang="ru-RU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010355" y="2197598"/>
              <a:ext cx="1662865" cy="46959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0" name="TextBox 26"/>
            <p:cNvSpPr txBox="1">
              <a:spLocks noChangeArrowheads="1"/>
            </p:cNvSpPr>
            <p:nvPr/>
          </p:nvSpPr>
          <p:spPr bwMode="auto">
            <a:xfrm>
              <a:off x="5168900" y="5727700"/>
              <a:ext cx="569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206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73038"/>
            <a:ext cx="8712200" cy="1370012"/>
          </a:xfrm>
          <a:noFill/>
        </p:spPr>
        <p:txBody>
          <a:bodyPr anchor="t"/>
          <a:lstStyle/>
          <a:p>
            <a:pPr eaLnBrk="1" hangingPunct="1">
              <a:spcBef>
                <a:spcPct val="55000"/>
              </a:spcBef>
              <a:spcAft>
                <a:spcPct val="25000"/>
              </a:spcAft>
            </a:pPr>
            <a:r>
              <a:rPr lang="en-GB" sz="8800" b="1" smtClean="0">
                <a:solidFill>
                  <a:schemeClr val="tx1"/>
                </a:solidFill>
                <a:latin typeface="SEOptimistBlack" pitchFamily="50" charset="0"/>
              </a:rPr>
              <a:t>Altivar</a:t>
            </a:r>
            <a:endParaRPr lang="fr-FR" sz="8800" smtClean="0">
              <a:latin typeface="SEOptimistBlack" pitchFamily="50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0213" y="2584450"/>
            <a:ext cx="8242300" cy="33845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5400" b="1" smtClean="0">
                <a:solidFill>
                  <a:schemeClr val="tx1"/>
                </a:solidFill>
              </a:rPr>
              <a:t>Серьезные решения</a:t>
            </a:r>
          </a:p>
          <a:p>
            <a:pPr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5400" b="1" smtClean="0">
                <a:solidFill>
                  <a:schemeClr val="tx1"/>
                </a:solidFill>
              </a:rPr>
              <a:t>серьезных задач</a:t>
            </a:r>
            <a:endParaRPr lang="en-GB" sz="5400" smtClean="0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TV32 taille 2 3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146175"/>
            <a:ext cx="17335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55863" y="1909763"/>
            <a:ext cx="6688137" cy="1836737"/>
          </a:xfrm>
        </p:spPr>
        <p:txBody>
          <a:bodyPr anchor="t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Изящество технологий</a:t>
            </a: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smtClean="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863" y="5586413"/>
            <a:ext cx="2665412" cy="992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506413" y="0"/>
            <a:ext cx="61928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730" rIns="0" bIns="10730" anchor="ctr"/>
          <a:lstStyle/>
          <a:p>
            <a:pPr>
              <a:defRPr/>
            </a:pPr>
            <a:r>
              <a:rPr lang="fr-FR" sz="5400" b="1" dirty="0" err="1">
                <a:solidFill>
                  <a:srgbClr val="0095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Altivar</a:t>
            </a:r>
            <a:r>
              <a:rPr lang="fr-FR" sz="5400" b="1" dirty="0">
                <a:solidFill>
                  <a:srgbClr val="0095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32</a:t>
            </a:r>
            <a:endParaRPr lang="fr-FR" sz="5400" b="1" dirty="0">
              <a:solidFill>
                <a:srgbClr val="00953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563938" y="4687888"/>
            <a:ext cx="49498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853" bIns="11312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530"/>
              </a:buClr>
              <a:buFont typeface="Arial" pitchFamily="34" charset="0"/>
              <a:buNone/>
            </a:pPr>
            <a:r>
              <a:rPr lang="ru-RU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Для двигателей от</a:t>
            </a:r>
            <a:r>
              <a:rPr lang="en-US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 0,18 </a:t>
            </a:r>
            <a:r>
              <a:rPr lang="ru-RU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кВт</a:t>
            </a:r>
            <a:r>
              <a:rPr lang="en-US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до</a:t>
            </a:r>
            <a:r>
              <a:rPr lang="en-US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 15 </a:t>
            </a:r>
            <a:r>
              <a:rPr lang="ru-RU" sz="2400" b="1">
                <a:solidFill>
                  <a:srgbClr val="5F5F5F"/>
                </a:solidFill>
                <a:latin typeface="Calibri" pitchFamily="34" charset="0"/>
                <a:cs typeface="Calibri" pitchFamily="34" charset="0"/>
              </a:rPr>
              <a:t>кВт</a:t>
            </a:r>
            <a:endParaRPr lang="en-US" sz="2400" b="1">
              <a:solidFill>
                <a:srgbClr val="5F5F5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379788" y="4394200"/>
            <a:ext cx="5227637" cy="9159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4356100" cy="4176712"/>
          </a:xfrm>
          <a:noFill/>
        </p:spPr>
        <p:txBody>
          <a:bodyPr rIns="0" bIns="0"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Подъемные машины для производственного сектора</a:t>
            </a:r>
            <a:r>
              <a:rPr lang="fr-FR" b="1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Конвейеры</a:t>
            </a:r>
            <a:r>
              <a:rPr lang="fr-FR" smtClean="0"/>
              <a:t>, </a:t>
            </a:r>
            <a:r>
              <a:rPr lang="ru-RU" smtClean="0"/>
              <a:t>автоматизированный склад</a:t>
            </a:r>
            <a:r>
              <a:rPr lang="fr-FR" smtClean="0"/>
              <a:t>, </a:t>
            </a:r>
            <a:r>
              <a:rPr lang="ru-RU" smtClean="0"/>
              <a:t>транспортное оборудование</a:t>
            </a:r>
            <a:endParaRPr lang="fr-FR" b="1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Металлообработка</a:t>
            </a:r>
            <a:r>
              <a:rPr lang="fr-FR" b="1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Гибка</a:t>
            </a:r>
            <a:r>
              <a:rPr lang="fr-FR" smtClean="0"/>
              <a:t>, </a:t>
            </a:r>
            <a:r>
              <a:rPr lang="ru-RU" smtClean="0"/>
              <a:t>сварка</a:t>
            </a:r>
            <a:r>
              <a:rPr lang="fr-FR" smtClean="0"/>
              <a:t>, </a:t>
            </a:r>
            <a:r>
              <a:rPr lang="ru-RU" smtClean="0"/>
              <a:t>резка и т.д. </a:t>
            </a:r>
            <a:r>
              <a:rPr lang="fr-FR" smtClean="0"/>
              <a:t>…</a:t>
            </a:r>
            <a:endParaRPr lang="fr-FR" sz="2000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Деревообработка</a:t>
            </a:r>
            <a:endParaRPr lang="fr-FR" b="1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Текстиль</a:t>
            </a: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Простая упаковка</a:t>
            </a:r>
            <a:endParaRPr lang="fr-FR" b="1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Машины с простыми системами управления</a:t>
            </a:r>
            <a:r>
              <a:rPr lang="fr-FR" b="1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Рекламные щиты</a:t>
            </a:r>
            <a:r>
              <a:rPr lang="fr-FR" smtClean="0"/>
              <a:t>, </a:t>
            </a:r>
            <a:r>
              <a:rPr lang="ru-RU" smtClean="0"/>
              <a:t>автоматические двери и т.д. </a:t>
            </a:r>
            <a:r>
              <a:rPr lang="fr-FR" smtClean="0"/>
              <a:t>..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948488" y="5902325"/>
            <a:ext cx="17287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26469"/>
                </a:solidFill>
              </a:rPr>
              <a:t>Складирование</a:t>
            </a:r>
            <a:endParaRPr lang="fr-FR" sz="1600" b="1">
              <a:solidFill>
                <a:srgbClr val="626469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932363" y="5902325"/>
            <a:ext cx="17287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26469"/>
                </a:solidFill>
              </a:rPr>
              <a:t>Конвейеры</a:t>
            </a:r>
            <a:endParaRPr lang="fr-FR" sz="1600" b="1">
              <a:solidFill>
                <a:srgbClr val="626469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48488" y="3640138"/>
            <a:ext cx="17287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26469"/>
                </a:solidFill>
              </a:rPr>
              <a:t>Упаковка</a:t>
            </a:r>
            <a:endParaRPr lang="fr-FR" sz="1600" b="1">
              <a:solidFill>
                <a:srgbClr val="626469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932363" y="3640138"/>
            <a:ext cx="17287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26469"/>
                </a:solidFill>
              </a:rPr>
              <a:t>Производство</a:t>
            </a:r>
            <a:endParaRPr lang="fr-FR" sz="1600" b="1">
              <a:solidFill>
                <a:srgbClr val="626469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69875" y="230188"/>
            <a:ext cx="85740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889" bIns="10732"/>
          <a:lstStyle/>
          <a:p>
            <a:pPr marL="263525" indent="-263525">
              <a:spcBef>
                <a:spcPct val="50000"/>
              </a:spcBef>
              <a:buClr>
                <a:srgbClr val="009530"/>
              </a:buClr>
              <a:buFont typeface="Arial" pitchFamily="34" charset="0"/>
              <a:buNone/>
            </a:pPr>
            <a:r>
              <a:rPr lang="de-DE" sz="3600">
                <a:solidFill>
                  <a:srgbClr val="009530"/>
                </a:solidFill>
              </a:rPr>
              <a:t>Altivar 32</a:t>
            </a:r>
            <a:endParaRPr lang="ru-RU" sz="3600">
              <a:solidFill>
                <a:srgbClr val="009530"/>
              </a:solidFill>
            </a:endParaRPr>
          </a:p>
          <a:p>
            <a:pPr marL="263525" indent="-263525">
              <a:spcBef>
                <a:spcPct val="50000"/>
              </a:spcBef>
              <a:buClr>
                <a:srgbClr val="009530"/>
              </a:buClr>
              <a:buFont typeface="Arial" pitchFamily="34" charset="0"/>
              <a:buNone/>
            </a:pPr>
            <a:r>
              <a:rPr lang="de-DE" sz="2000" b="1">
                <a:solidFill>
                  <a:srgbClr val="009530"/>
                </a:solidFill>
              </a:rPr>
              <a:t>	</a:t>
            </a:r>
            <a:r>
              <a:rPr lang="ru-RU" sz="2000">
                <a:solidFill>
                  <a:srgbClr val="009530"/>
                </a:solidFill>
              </a:rPr>
              <a:t>более чем </a:t>
            </a:r>
            <a:r>
              <a:rPr lang="de-DE" sz="2000">
                <a:solidFill>
                  <a:srgbClr val="009530"/>
                </a:solidFill>
              </a:rPr>
              <a:t>150</a:t>
            </a:r>
            <a:r>
              <a:rPr lang="ru-RU" sz="2000">
                <a:solidFill>
                  <a:srgbClr val="009530"/>
                </a:solidFill>
              </a:rPr>
              <a:t> функций для широкого спектра применений  </a:t>
            </a:r>
            <a:endParaRPr lang="de-DE" sz="2000">
              <a:solidFill>
                <a:srgbClr val="009530"/>
              </a:solidFill>
            </a:endParaRPr>
          </a:p>
        </p:txBody>
      </p:sp>
      <p:sp>
        <p:nvSpPr>
          <p:cNvPr id="26632" name="AutoShape 8" descr="manufacturing"/>
          <p:cNvSpPr>
            <a:spLocks noChangeArrowheads="1"/>
          </p:cNvSpPr>
          <p:nvPr/>
        </p:nvSpPr>
        <p:spPr bwMode="auto">
          <a:xfrm>
            <a:off x="4851400" y="1798638"/>
            <a:ext cx="1822450" cy="183038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6633" name="AutoShape 9" descr="packaging"/>
          <p:cNvSpPr>
            <a:spLocks noChangeArrowheads="1"/>
          </p:cNvSpPr>
          <p:nvPr/>
        </p:nvSpPr>
        <p:spPr bwMode="auto">
          <a:xfrm>
            <a:off x="6977063" y="1800225"/>
            <a:ext cx="1820862" cy="1830388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6634" name="AutoShape 10" descr="bagging"/>
          <p:cNvSpPr>
            <a:spLocks noChangeArrowheads="1"/>
          </p:cNvSpPr>
          <p:nvPr/>
        </p:nvSpPr>
        <p:spPr bwMode="auto">
          <a:xfrm>
            <a:off x="7018338" y="4073525"/>
            <a:ext cx="1820862" cy="1830388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  <p:sp>
        <p:nvSpPr>
          <p:cNvPr id="26635" name="AutoShape 11" descr="conveyor"/>
          <p:cNvSpPr>
            <a:spLocks noChangeArrowheads="1"/>
          </p:cNvSpPr>
          <p:nvPr/>
        </p:nvSpPr>
        <p:spPr bwMode="auto">
          <a:xfrm>
            <a:off x="4935538" y="4075113"/>
            <a:ext cx="1820862" cy="1830387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srgbClr val="6264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TV32 taille 2 3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1225550"/>
            <a:ext cx="17653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66738" y="0"/>
            <a:ext cx="65341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305" rIns="0" bIns="10305" anchor="ctr"/>
          <a:lstStyle/>
          <a:p>
            <a:r>
              <a:rPr lang="fr-FR" sz="4800" b="1">
                <a:solidFill>
                  <a:schemeClr val="accent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Altivar 32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325" y="188913"/>
            <a:ext cx="1928813" cy="6456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16125" y="1122363"/>
            <a:ext cx="4872038" cy="5372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Модельный ряд 0,18</a:t>
            </a:r>
            <a:r>
              <a:rPr lang="en-US">
                <a:solidFill>
                  <a:schemeClr val="tx1"/>
                </a:solidFill>
              </a:rPr>
              <a:t>…</a:t>
            </a:r>
            <a:r>
              <a:rPr lang="ru-RU">
                <a:solidFill>
                  <a:schemeClr val="tx1"/>
                </a:solidFill>
              </a:rPr>
              <a:t> 15 кВт 100-500 В 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Качество регулирования </a:t>
            </a:r>
            <a:r>
              <a:rPr lang="en-US">
                <a:solidFill>
                  <a:schemeClr val="tx1"/>
                </a:solidFill>
              </a:rPr>
              <a:t>ATV71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Все компоненты рассчитаны на срок службы более 10 лет.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Наработка на отказ </a:t>
            </a:r>
            <a:r>
              <a:rPr lang="en-US">
                <a:solidFill>
                  <a:schemeClr val="tx1"/>
                </a:solidFill>
              </a:rPr>
              <a:t>3 000 000 </a:t>
            </a:r>
            <a:r>
              <a:rPr lang="ru-RU">
                <a:solidFill>
                  <a:schemeClr val="tx1"/>
                </a:solidFill>
              </a:rPr>
              <a:t>часов.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Габариты </a:t>
            </a:r>
            <a:r>
              <a:rPr lang="en-US">
                <a:solidFill>
                  <a:schemeClr val="tx1"/>
                </a:solidFill>
              </a:rPr>
              <a:t>Tesys U</a:t>
            </a:r>
            <a:r>
              <a:rPr lang="ru-RU">
                <a:solidFill>
                  <a:schemeClr val="tx1"/>
                </a:solidFill>
              </a:rPr>
              <a:t>. Ширина корпуса 45 мм 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Работа при 50% просадке напряжения</a:t>
            </a:r>
            <a:endParaRPr lang="en-US" b="1">
              <a:solidFill>
                <a:schemeClr val="tx1"/>
              </a:solidFill>
            </a:endParaRP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Работа до +</a:t>
            </a:r>
            <a:r>
              <a:rPr lang="en-US">
                <a:solidFill>
                  <a:schemeClr val="tx1"/>
                </a:solidFill>
              </a:rPr>
              <a:t>5</a:t>
            </a:r>
            <a:r>
              <a:rPr lang="ru-RU">
                <a:solidFill>
                  <a:schemeClr val="tx1"/>
                </a:solidFill>
              </a:rPr>
              <a:t>0С без уменьшения мощности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5</a:t>
            </a:r>
            <a:r>
              <a:rPr lang="ru-RU">
                <a:solidFill>
                  <a:schemeClr val="tx1"/>
                </a:solidFill>
              </a:rPr>
              <a:t> законов управления (векторные + скалярные) с разомкнутым контуром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Перегрузка 200% по моменту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ЭМС фильтр встроен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Управление асинхронным и синхронным двигателем с постоянными магнитами</a:t>
            </a:r>
          </a:p>
          <a:p>
            <a:pPr marL="179388" indent="-179388">
              <a:spcAft>
                <a:spcPts val="600"/>
              </a:spcAft>
              <a:buFontTx/>
              <a:buChar char="•"/>
            </a:pPr>
            <a:r>
              <a:rPr lang="ru-RU">
                <a:solidFill>
                  <a:schemeClr val="tx1"/>
                </a:solidFill>
              </a:rPr>
              <a:t>Встроенная логика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PT08_EN">
  <a:themeElements>
    <a:clrScheme name="2_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2_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PT_model">
  <a:themeElements>
    <a:clrScheme name="3_PPT_model 7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009530"/>
      </a:hlink>
      <a:folHlink>
        <a:srgbClr val="009530"/>
      </a:folHlink>
    </a:clrScheme>
    <a:fontScheme name="3_PPT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PPT_model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model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model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model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model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model 6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model 7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009530"/>
        </a:hlink>
        <a:folHlink>
          <a:srgbClr val="0095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PT_model">
  <a:themeElements>
    <a:clrScheme name="4_PPT_model 7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009530"/>
      </a:hlink>
      <a:folHlink>
        <a:srgbClr val="009530"/>
      </a:folHlink>
    </a:clrScheme>
    <a:fontScheme name="4_PPT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PPT_model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PT_model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PT_model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PT_model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PT_model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PT_model 6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PT_model 7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009530"/>
        </a:hlink>
        <a:folHlink>
          <a:srgbClr val="0095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PPT_model">
  <a:themeElements>
    <a:clrScheme name="16_PPT_model 7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009530"/>
      </a:hlink>
      <a:folHlink>
        <a:srgbClr val="009530"/>
      </a:folHlink>
    </a:clrScheme>
    <a:fontScheme name="16_PPT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6_PPT_model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PT_model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PT_model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PT_model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PT_model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PT_model 6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PT_model 7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009530"/>
        </a:hlink>
        <a:folHlink>
          <a:srgbClr val="0095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PT_model">
  <a:themeElements>
    <a:clrScheme name="6_PPT_model 7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009530"/>
      </a:hlink>
      <a:folHlink>
        <a:srgbClr val="009530"/>
      </a:folHlink>
    </a:clrScheme>
    <a:fontScheme name="6_PPT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PPT_model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PT_model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PT_model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PT_model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PT_model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PT_model 6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PT_model 7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009530"/>
        </a:hlink>
        <a:folHlink>
          <a:srgbClr val="0095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PT_model">
  <a:themeElements>
    <a:clrScheme name="7_PPT_model 7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009530"/>
      </a:hlink>
      <a:folHlink>
        <a:srgbClr val="009530"/>
      </a:folHlink>
    </a:clrScheme>
    <a:fontScheme name="7_PPT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PPT_model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_model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PT_model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_model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_model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_model 6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PT_model 7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009530"/>
        </a:hlink>
        <a:folHlink>
          <a:srgbClr val="0095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2_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2_PPT08_EN 2">
    <a:dk1>
      <a:srgbClr val="000000"/>
    </a:dk1>
    <a:lt1>
      <a:srgbClr val="FFFFFF"/>
    </a:lt1>
    <a:dk2>
      <a:srgbClr val="000000"/>
    </a:dk2>
    <a:lt2>
      <a:srgbClr val="626469"/>
    </a:lt2>
    <a:accent1>
      <a:srgbClr val="009530"/>
    </a:accent1>
    <a:accent2>
      <a:srgbClr val="B10043"/>
    </a:accent2>
    <a:accent3>
      <a:srgbClr val="FFFFFF"/>
    </a:accent3>
    <a:accent4>
      <a:srgbClr val="000000"/>
    </a:accent4>
    <a:accent5>
      <a:srgbClr val="AAC8AD"/>
    </a:accent5>
    <a:accent6>
      <a:srgbClr val="A0003C"/>
    </a:accent6>
    <a:hlink>
      <a:srgbClr val="42B4E6"/>
    </a:hlink>
    <a:folHlink>
      <a:srgbClr val="4FA600"/>
    </a:folHlink>
  </a:clrScheme>
</a:themeOverride>
</file>

<file path=ppt/theme/themeOverride5.xml><?xml version="1.0" encoding="utf-8"?>
<a:themeOverride xmlns:a="http://schemas.openxmlformats.org/drawingml/2006/main">
  <a:clrScheme name="2_PPT08_EN 1">
    <a:dk1>
      <a:srgbClr val="FFFFFF"/>
    </a:dk1>
    <a:lt1>
      <a:srgbClr val="FFFFFF"/>
    </a:lt1>
    <a:dk2>
      <a:srgbClr val="B10043"/>
    </a:dk2>
    <a:lt2>
      <a:srgbClr val="FFFFFF"/>
    </a:lt2>
    <a:accent1>
      <a:srgbClr val="FFFFFF"/>
    </a:accent1>
    <a:accent2>
      <a:srgbClr val="B10043"/>
    </a:accent2>
    <a:accent3>
      <a:srgbClr val="D5AAB0"/>
    </a:accent3>
    <a:accent4>
      <a:srgbClr val="DADADA"/>
    </a:accent4>
    <a:accent5>
      <a:srgbClr val="FFFFFF"/>
    </a:accent5>
    <a:accent6>
      <a:srgbClr val="A0003C"/>
    </a:accent6>
    <a:hlink>
      <a:srgbClr val="42B4E6"/>
    </a:hlink>
    <a:folHlink>
      <a:srgbClr val="9FA0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17143</TotalTime>
  <Words>3255</Words>
  <Application>Microsoft Office PowerPoint</Application>
  <PresentationFormat>On-screen Show (4:3)</PresentationFormat>
  <Paragraphs>687</Paragraphs>
  <Slides>60</Slides>
  <Notes>60</Notes>
  <HiddenSlides>18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7" baseType="lpstr">
      <vt:lpstr>Arial</vt:lpstr>
      <vt:lpstr>Calibri</vt:lpstr>
      <vt:lpstr>0</vt:lpstr>
      <vt:lpstr>Arial Unicode MS</vt:lpstr>
      <vt:lpstr>SEOptimist</vt:lpstr>
      <vt:lpstr>Segoe UI</vt:lpstr>
      <vt:lpstr>Times New Roman</vt:lpstr>
      <vt:lpstr>Tahoma</vt:lpstr>
      <vt:lpstr>Wingdings</vt:lpstr>
      <vt:lpstr>SEOptimistBlack</vt:lpstr>
      <vt:lpstr>Times New Roman Cyr</vt:lpstr>
      <vt:lpstr>Plantin Italic</vt:lpstr>
      <vt:lpstr>Monotype Sorts</vt:lpstr>
      <vt:lpstr>Symbol</vt:lpstr>
      <vt:lpstr>Arial Cyr</vt:lpstr>
      <vt:lpstr>Arial Black</vt:lpstr>
      <vt:lpstr>Blank</vt:lpstr>
      <vt:lpstr>Custom Design</vt:lpstr>
      <vt:lpstr>PPT08_EN</vt:lpstr>
      <vt:lpstr>2_PPT08_EN</vt:lpstr>
      <vt:lpstr>3_PPT_model</vt:lpstr>
      <vt:lpstr>4_PPT_model</vt:lpstr>
      <vt:lpstr>16_PPT_model</vt:lpstr>
      <vt:lpstr>6_PPT_model</vt:lpstr>
      <vt:lpstr>7_PPT_model</vt:lpstr>
      <vt:lpstr>Fotografía de Microsoft Photo Editor 3.0</vt:lpstr>
      <vt:lpstr>Microsoft Photo Editor 3.0 Photo</vt:lpstr>
      <vt:lpstr>Преобразователи частоты Altivar</vt:lpstr>
      <vt:lpstr>Семейство преобразователей частоты Altivar</vt:lpstr>
      <vt:lpstr>ATV12 Компактный привод для простых механизмов</vt:lpstr>
      <vt:lpstr>Экономичное решение для насосных агрегатов мощностью от 0,18 до 2 кВт</vt:lpstr>
      <vt:lpstr>ATV312 универсальная серия</vt:lpstr>
      <vt:lpstr>Миграция с ATV312 на ATV32</vt:lpstr>
      <vt:lpstr>Изящество технологий  </vt:lpstr>
      <vt:lpstr>Slide 8</vt:lpstr>
      <vt:lpstr>Slide 9</vt:lpstr>
      <vt:lpstr>Компактность и удобство монтажа</vt:lpstr>
      <vt:lpstr>Предложение продукта  Коммуникации</vt:lpstr>
      <vt:lpstr>Предложение продукта  Аксессуары: Выносной терминал</vt:lpstr>
      <vt:lpstr>Открытость</vt:lpstr>
      <vt:lpstr>Сравнение 2 решений</vt:lpstr>
      <vt:lpstr>Преобразователь частоты для HVAC –  систем отопления, вентиляции, кондиционирования</vt:lpstr>
      <vt:lpstr>Энергосбережение</vt:lpstr>
      <vt:lpstr>Технология снижения гармоник</vt:lpstr>
      <vt:lpstr>Технология снижения гармоник</vt:lpstr>
      <vt:lpstr>Сравнение технологий</vt:lpstr>
      <vt:lpstr>Slide 20</vt:lpstr>
      <vt:lpstr>Интеграция в системы управления зданиями</vt:lpstr>
      <vt:lpstr>Slide 22</vt:lpstr>
      <vt:lpstr>Altivar 61    0,75 – 630 кВт</vt:lpstr>
      <vt:lpstr>Каскадная насосная станция</vt:lpstr>
      <vt:lpstr>Altivar 61 для нагрузок с постоянным моментом</vt:lpstr>
      <vt:lpstr>Энергосбережение</vt:lpstr>
      <vt:lpstr>Новые версии прошивок для ATV71 и 61</vt:lpstr>
      <vt:lpstr>Каскадная насосная станция</vt:lpstr>
      <vt:lpstr>Altivar 71    0,75 – 500 кВт</vt:lpstr>
      <vt:lpstr>Altivar 71 lift</vt:lpstr>
      <vt:lpstr>Slide 31</vt:lpstr>
      <vt:lpstr>Крановая карта (прошивка)</vt:lpstr>
      <vt:lpstr>ATV71/61 Profinet card</vt:lpstr>
      <vt:lpstr>ATV71/61 Ethernet RSTP</vt:lpstr>
      <vt:lpstr>Дополнительные комплектующие для обеспечения требований по ЭМС </vt:lpstr>
      <vt:lpstr>ATV61/71 комплект выносного монтажа силовой части</vt:lpstr>
      <vt:lpstr>ATV61/71 Plus     IP23/54       Базовая версия </vt:lpstr>
      <vt:lpstr>ATV61/71 Plus    IP23/54    Конфигурируемые ПЧ </vt:lpstr>
      <vt:lpstr>ATV61/71 Plus      IP54      Стандартная версия </vt:lpstr>
      <vt:lpstr>ATV61/71 Plus IP54 Упрощенная версия  Детали предложения</vt:lpstr>
      <vt:lpstr>ATV61/71 Plus IP54 Упрощенная версия  Конструкция системы охлаждения</vt:lpstr>
      <vt:lpstr>Охлаждение шкафа IP54 Воздуховоды для силовой части</vt:lpstr>
      <vt:lpstr>Охлаждение шкафа IP54</vt:lpstr>
      <vt:lpstr>ATV61/71 EXA с воздушно/водяным теплообменником</vt:lpstr>
      <vt:lpstr>Конструкция 1.200 кВт ПЧ с воздушно/водяным теплообменником </vt:lpstr>
      <vt:lpstr>Опции</vt:lpstr>
      <vt:lpstr>Альбом схем в соответствии с ATEX (Ростехнадзор)</vt:lpstr>
      <vt:lpstr>Особенности ПЧ Altivar</vt:lpstr>
      <vt:lpstr>Активный выпрямитель напряжения</vt:lpstr>
      <vt:lpstr>Модельный ряд ПЧ ALTIVAR на  среднее напряжение 3- 6- 10 кВ</vt:lpstr>
      <vt:lpstr>ATV1200 преобразователь среднего напряжения</vt:lpstr>
      <vt:lpstr>ATV1200 преобразователь среднего напряжения</vt:lpstr>
      <vt:lpstr>Slide 53</vt:lpstr>
      <vt:lpstr>Устройства плавного пуска Altistart</vt:lpstr>
      <vt:lpstr>Altistart 01  Преимущества использования  устройства плавного пуска</vt:lpstr>
      <vt:lpstr>Altistart 22 – компактное УПП</vt:lpstr>
      <vt:lpstr>Техническая спецификация   Силовая часть: Встроенный Байпас</vt:lpstr>
      <vt:lpstr>Slide 58</vt:lpstr>
      <vt:lpstr>Slide 59</vt:lpstr>
      <vt:lpstr>Altivar</vt:lpstr>
    </vt:vector>
  </TitlesOfParts>
  <Company>-=SE=-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Bubenichek</dc:creator>
  <cp:lastModifiedBy>  Ilya Bubenichek</cp:lastModifiedBy>
  <cp:revision>465</cp:revision>
  <dcterms:created xsi:type="dcterms:W3CDTF">2009-02-06T06:59:11Z</dcterms:created>
  <dcterms:modified xsi:type="dcterms:W3CDTF">2013-07-31T09:42:42Z</dcterms:modified>
</cp:coreProperties>
</file>