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</p:sldMasterIdLst>
  <p:notesMasterIdLst>
    <p:notesMasterId r:id="rId43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</p:sldIdLst>
  <p:sldSz cx="9144000" cy="6858000" type="screen4x3"/>
  <p:notesSz cx="6858000" cy="9144000"/>
  <p:defaultTextStyle>
    <a:defPPr>
      <a:defRPr lang="ru-RU"/>
    </a:defPPr>
    <a:lvl1pPr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1pPr>
    <a:lvl2pPr marL="2286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2pPr>
    <a:lvl3pPr marL="4572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3pPr>
    <a:lvl4pPr marL="6858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4pPr>
    <a:lvl5pPr marL="9144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6386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ru-RU" smtClean="0">
                <a:sym typeface="Noteworthy Bold" charset="0"/>
              </a:rPr>
              <a:t>Second level</a:t>
            </a:r>
          </a:p>
          <a:p>
            <a:pPr lvl="2"/>
            <a:r>
              <a:rPr lang="ru-RU" smtClean="0">
                <a:sym typeface="Noteworthy Bold" charset="0"/>
              </a:rPr>
              <a:t>Third level</a:t>
            </a:r>
          </a:p>
          <a:p>
            <a:pPr lvl="3"/>
            <a:r>
              <a:rPr lang="ru-RU" smtClean="0">
                <a:sym typeface="Noteworthy Bold" charset="0"/>
              </a:rPr>
              <a:t>Fourth level</a:t>
            </a:r>
          </a:p>
          <a:p>
            <a:pPr lvl="4"/>
            <a:r>
              <a:rPr lang="ru-RU" smtClean="0">
                <a:sym typeface="Noteworthy 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2286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4572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6858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9144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The product range name is Accutech.  Simply stated, this is a self contained, battery powered, Class 1 Div 1 or Zone 1 field or remote unit coupled with powered base radio/gateway.  Over 40,000 field devices and 2500 networks are installed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The field instruments report the data based on the pre-defined transmission rate to the base radio.  The base radio has an RS-485 which allows the integration with external devices such as PLC/RTUs/DCS or SCADA Host.  Any Modbus Master device should be able to collect data from the base radio.</a:t>
            </a:r>
          </a:p>
          <a:p>
            <a:endParaRPr lang="ru-RU"/>
          </a:p>
          <a:p>
            <a:r>
              <a:rPr lang="ru-RU"/>
              <a:t>For legacy devices such as old PLC, Output modules could be used to hard wire specific points.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2408238" cy="3370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2438" y="1773238"/>
            <a:ext cx="2408237" cy="3370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0"/>
            <a:ext cx="207010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0"/>
            <a:ext cx="6057900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/>
          </p:cNvSpPr>
          <p:nvPr/>
        </p:nvSpPr>
        <p:spPr bwMode="auto">
          <a:xfrm>
            <a:off x="468313" y="6577013"/>
            <a:ext cx="3660775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Schneider Electric  - Industry Business – Telemetry &amp; Remote SCADA Solutions 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457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2pPr>
      <a:lvl3pPr marL="914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3pPr>
      <a:lvl4pPr marL="1371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4pPr>
      <a:lvl5pPr marL="18288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5pPr>
      <a:lvl6pPr marL="22860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6pPr>
      <a:lvl7pPr marL="2743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7pPr>
      <a:lvl8pPr marL="3200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8pPr>
      <a:lvl9pPr marL="3657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468313" y="6577013"/>
            <a:ext cx="3660775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Schneider Electric  - Industry Business – Telemetry &amp; Remote SCADA Solutions 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457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2pPr>
      <a:lvl3pPr marL="914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3pPr>
      <a:lvl4pPr marL="1371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4pPr>
      <a:lvl5pPr marL="18288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5pPr>
      <a:lvl6pPr marL="22860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6pPr>
      <a:lvl7pPr marL="2743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7pPr>
      <a:lvl8pPr marL="3200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8pPr>
      <a:lvl9pPr marL="3657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/>
          </p:cNvSpPr>
          <p:nvPr/>
        </p:nvSpPr>
        <p:spPr bwMode="auto">
          <a:xfrm>
            <a:off x="468313" y="6577013"/>
            <a:ext cx="3660775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Schneider Electric  - Industry Business – Telemetry &amp; Remote SCADA Solutions 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457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2pPr>
      <a:lvl3pPr marL="914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3pPr>
      <a:lvl4pPr marL="1371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4pPr>
      <a:lvl5pPr marL="18288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5pPr>
      <a:lvl6pPr marL="22860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6pPr>
      <a:lvl7pPr marL="2743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7pPr>
      <a:lvl8pPr marL="3200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8pPr>
      <a:lvl9pPr marL="3657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/>
          </p:cNvSpPr>
          <p:nvPr/>
        </p:nvSpPr>
        <p:spPr bwMode="auto">
          <a:xfrm>
            <a:off x="468313" y="6577013"/>
            <a:ext cx="3660775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Schneider Electric  - Industry Business – Telemetry &amp; Remote SCADA Solutions 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457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2pPr>
      <a:lvl3pPr marL="914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3pPr>
      <a:lvl4pPr marL="1371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4pPr>
      <a:lvl5pPr marL="18288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5pPr>
      <a:lvl6pPr marL="22860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6pPr>
      <a:lvl7pPr marL="2743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7pPr>
      <a:lvl8pPr marL="3200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8pPr>
      <a:lvl9pPr marL="3657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4FA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image1.pd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13314" name="Rectangle 2"/>
          <p:cNvSpPr>
            <a:spLocks noGrp="1"/>
          </p:cNvSpPr>
          <p:nvPr>
            <p:ph type="title"/>
          </p:nvPr>
        </p:nvSpPr>
        <p:spPr bwMode="auto">
          <a:xfrm>
            <a:off x="431800" y="0"/>
            <a:ext cx="8280400" cy="170656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Helvetica" charset="0"/>
              </a:rPr>
              <a:t>Click to edit Master title style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xfrm>
            <a:off x="431800" y="1773238"/>
            <a:ext cx="4968875" cy="337026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ru-RU" smtClean="0">
                <a:sym typeface="Arial" pitchFamily="34" charset="0"/>
              </a:rPr>
              <a:t>Second level</a:t>
            </a:r>
          </a:p>
          <a:p>
            <a:pPr lvl="2"/>
            <a:r>
              <a:rPr lang="ru-RU" smtClean="0">
                <a:sym typeface="Arial" pitchFamily="34" charset="0"/>
              </a:rPr>
              <a:t>Third level</a:t>
            </a:r>
          </a:p>
          <a:p>
            <a:pPr lvl="3"/>
            <a:r>
              <a:rPr lang="ru-RU" smtClean="0">
                <a:sym typeface="Arial" pitchFamily="34" charset="0"/>
              </a:rPr>
              <a:t>Fourth level</a:t>
            </a:r>
          </a:p>
          <a:p>
            <a:pPr lvl="4"/>
            <a:r>
              <a:rPr lang="ru-RU" smtClean="0">
                <a:sym typeface="Arial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457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2pPr>
      <a:lvl3pPr marL="914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3pPr>
      <a:lvl4pPr marL="1371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4pPr>
      <a:lvl5pPr marL="18288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5pPr>
      <a:lvl6pPr marL="22860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6pPr>
      <a:lvl7pPr marL="2743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7pPr>
      <a:lvl8pPr marL="3200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8pPr>
      <a:lvl9pPr marL="3657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/>
          </p:cNvSpPr>
          <p:nvPr/>
        </p:nvSpPr>
        <p:spPr bwMode="auto">
          <a:xfrm>
            <a:off x="468313" y="6577013"/>
            <a:ext cx="3660775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Schneider Electric  - Industry Business – Telemetry &amp; Remote SCADA Solutions </a:t>
            </a:r>
            <a:endParaRPr lang="ru-RU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468313" y="6577013"/>
            <a:ext cx="830262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Schneider Electric</a:t>
            </a:r>
            <a:endParaRPr lang="ru-RU"/>
          </a:p>
        </p:txBody>
      </p:sp>
      <p:sp>
        <p:nvSpPr>
          <p:cNvPr id="14339" name="AutoShape 3"/>
          <p:cNvSpPr>
            <a:spLocks/>
          </p:cNvSpPr>
          <p:nvPr/>
        </p:nvSpPr>
        <p:spPr bwMode="auto">
          <a:xfrm>
            <a:off x="1325563" y="6577013"/>
            <a:ext cx="3036887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 Telemetry and Remote SCADA:  Accutech Product Line Overview 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457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2pPr>
      <a:lvl3pPr marL="914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3pPr>
      <a:lvl4pPr marL="1371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4pPr>
      <a:lvl5pPr marL="18288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5pPr>
      <a:lvl6pPr marL="22860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6pPr>
      <a:lvl7pPr marL="2743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7pPr>
      <a:lvl8pPr marL="3200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8pPr>
      <a:lvl9pPr marL="3657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1"/>
          <p:cNvSpPr>
            <a:spLocks/>
          </p:cNvSpPr>
          <p:nvPr/>
        </p:nvSpPr>
        <p:spPr bwMode="auto">
          <a:xfrm>
            <a:off x="468313" y="6577013"/>
            <a:ext cx="3660775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Schneider Electric  - Industry Business – Telemetry &amp; Remote SCADA Solutions 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457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2pPr>
      <a:lvl3pPr marL="914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3pPr>
      <a:lvl4pPr marL="1371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4pPr>
      <a:lvl5pPr marL="18288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5pPr>
      <a:lvl6pPr marL="22860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6pPr>
      <a:lvl7pPr marL="2743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7pPr>
      <a:lvl8pPr marL="3200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8pPr>
      <a:lvl9pPr marL="3657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/>
          </p:cNvSpPr>
          <p:nvPr/>
        </p:nvSpPr>
        <p:spPr bwMode="auto">
          <a:xfrm>
            <a:off x="468313" y="6577013"/>
            <a:ext cx="3660775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Schneider Electric  - Industry Business – Telemetry &amp; Remote SCADA Solutions </a:t>
            </a:r>
            <a:endParaRPr lang="ru-RU"/>
          </a:p>
        </p:txBody>
      </p:sp>
      <p:sp>
        <p:nvSpPr>
          <p:cNvPr id="2050" name="AutoShape 2"/>
          <p:cNvSpPr>
            <a:spLocks/>
          </p:cNvSpPr>
          <p:nvPr/>
        </p:nvSpPr>
        <p:spPr bwMode="auto">
          <a:xfrm>
            <a:off x="468313" y="6577013"/>
            <a:ext cx="830262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Schneider Electric</a:t>
            </a:r>
            <a:endParaRPr lang="ru-RU"/>
          </a:p>
        </p:txBody>
      </p:sp>
      <p:sp>
        <p:nvSpPr>
          <p:cNvPr id="2051" name="AutoShape 3"/>
          <p:cNvSpPr>
            <a:spLocks/>
          </p:cNvSpPr>
          <p:nvPr/>
        </p:nvSpPr>
        <p:spPr bwMode="auto">
          <a:xfrm>
            <a:off x="1325563" y="6577013"/>
            <a:ext cx="3036887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 Telemetry and Remote SCADA:  Accutech Product Line Overview 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457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2pPr>
      <a:lvl3pPr marL="914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3pPr>
      <a:lvl4pPr marL="1371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4pPr>
      <a:lvl5pPr marL="18288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5pPr>
      <a:lvl6pPr marL="22860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6pPr>
      <a:lvl7pPr marL="2743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7pPr>
      <a:lvl8pPr marL="3200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8pPr>
      <a:lvl9pPr marL="3657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/>
          </p:cNvSpPr>
          <p:nvPr/>
        </p:nvSpPr>
        <p:spPr bwMode="auto">
          <a:xfrm>
            <a:off x="468313" y="6577013"/>
            <a:ext cx="3660775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Schneider Electric  - Industry Business – Telemetry &amp; Remote SCADA Solutions 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457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2pPr>
      <a:lvl3pPr marL="914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3pPr>
      <a:lvl4pPr marL="1371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4pPr>
      <a:lvl5pPr marL="18288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5pPr>
      <a:lvl6pPr marL="22860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6pPr>
      <a:lvl7pPr marL="2743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7pPr>
      <a:lvl8pPr marL="3200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8pPr>
      <a:lvl9pPr marL="3657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/>
          </p:cNvSpPr>
          <p:nvPr/>
        </p:nvSpPr>
        <p:spPr bwMode="auto">
          <a:xfrm>
            <a:off x="468313" y="6577013"/>
            <a:ext cx="3660775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Schneider Electric  - Industry Business – Telemetry &amp; Remote SCADA Solutions </a:t>
            </a:r>
            <a:endParaRPr lang="ru-RU"/>
          </a:p>
        </p:txBody>
      </p:sp>
      <p:sp>
        <p:nvSpPr>
          <p:cNvPr id="4098" name="AutoShape 2"/>
          <p:cNvSpPr>
            <a:spLocks/>
          </p:cNvSpPr>
          <p:nvPr/>
        </p:nvSpPr>
        <p:spPr bwMode="auto">
          <a:xfrm>
            <a:off x="468313" y="6577013"/>
            <a:ext cx="830262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Schneider Electric</a:t>
            </a:r>
            <a:endParaRPr lang="ru-RU"/>
          </a:p>
        </p:txBody>
      </p:sp>
      <p:sp>
        <p:nvSpPr>
          <p:cNvPr id="4099" name="AutoShape 3"/>
          <p:cNvSpPr>
            <a:spLocks/>
          </p:cNvSpPr>
          <p:nvPr/>
        </p:nvSpPr>
        <p:spPr bwMode="auto">
          <a:xfrm>
            <a:off x="1325563" y="6577013"/>
            <a:ext cx="2801937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 – Industry Business - Telemetry &amp; Remote SCADA Solutions</a:t>
            </a:r>
            <a:endParaRPr lang="ru-RU"/>
          </a:p>
        </p:txBody>
      </p:sp>
      <p:sp>
        <p:nvSpPr>
          <p:cNvPr id="4100" name="AutoShape 4"/>
          <p:cNvSpPr>
            <a:spLocks/>
          </p:cNvSpPr>
          <p:nvPr/>
        </p:nvSpPr>
        <p:spPr bwMode="auto">
          <a:xfrm>
            <a:off x="8604250" y="6599238"/>
            <a:ext cx="288925" cy="1066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457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2pPr>
      <a:lvl3pPr marL="914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3pPr>
      <a:lvl4pPr marL="1371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4pPr>
      <a:lvl5pPr marL="18288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5pPr>
      <a:lvl6pPr marL="22860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6pPr>
      <a:lvl7pPr marL="2743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7pPr>
      <a:lvl8pPr marL="3200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8pPr>
      <a:lvl9pPr marL="3657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468313" y="6577013"/>
            <a:ext cx="3660775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Schneider Electric  - Industry Business – Telemetry &amp; Remote SCADA Solutions </a:t>
            </a:r>
            <a:endParaRPr lang="ru-RU"/>
          </a:p>
        </p:txBody>
      </p:sp>
      <p:sp>
        <p:nvSpPr>
          <p:cNvPr id="5122" name="AutoShape 2"/>
          <p:cNvSpPr>
            <a:spLocks/>
          </p:cNvSpPr>
          <p:nvPr/>
        </p:nvSpPr>
        <p:spPr bwMode="auto">
          <a:xfrm>
            <a:off x="468313" y="6577013"/>
            <a:ext cx="830262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Schneider Electric</a:t>
            </a:r>
            <a:endParaRPr lang="ru-RU"/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1325563" y="6577013"/>
            <a:ext cx="2801937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 – Industry Business - Telemetry &amp; Remote SCADA Solutions</a:t>
            </a:r>
            <a:endParaRPr lang="ru-RU"/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8604250" y="6599238"/>
            <a:ext cx="288925" cy="1066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457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2pPr>
      <a:lvl3pPr marL="914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3pPr>
      <a:lvl4pPr marL="1371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4pPr>
      <a:lvl5pPr marL="18288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5pPr>
      <a:lvl6pPr marL="22860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6pPr>
      <a:lvl7pPr marL="2743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7pPr>
      <a:lvl8pPr marL="3200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8pPr>
      <a:lvl9pPr marL="3657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/>
          </p:cNvSpPr>
          <p:nvPr/>
        </p:nvSpPr>
        <p:spPr bwMode="auto">
          <a:xfrm>
            <a:off x="468313" y="6577013"/>
            <a:ext cx="3660775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Schneider Electric  - Industry Business – Telemetry &amp; Remote SCADA Solutions </a:t>
            </a:r>
            <a:endParaRPr lang="ru-RU"/>
          </a:p>
        </p:txBody>
      </p:sp>
      <p:sp>
        <p:nvSpPr>
          <p:cNvPr id="6146" name="AutoShape 2"/>
          <p:cNvSpPr>
            <a:spLocks/>
          </p:cNvSpPr>
          <p:nvPr/>
        </p:nvSpPr>
        <p:spPr bwMode="auto">
          <a:xfrm>
            <a:off x="468313" y="6577013"/>
            <a:ext cx="830262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Schneider Electric</a:t>
            </a:r>
            <a:endParaRPr lang="ru-RU"/>
          </a:p>
        </p:txBody>
      </p:sp>
      <p:sp>
        <p:nvSpPr>
          <p:cNvPr id="6147" name="AutoShape 3"/>
          <p:cNvSpPr>
            <a:spLocks/>
          </p:cNvSpPr>
          <p:nvPr/>
        </p:nvSpPr>
        <p:spPr bwMode="auto">
          <a:xfrm>
            <a:off x="1325563" y="6577013"/>
            <a:ext cx="2801937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 – Industry Business - Telemetry &amp; Remote SCADA Solutions</a:t>
            </a:r>
            <a:endParaRPr lang="ru-RU"/>
          </a:p>
        </p:txBody>
      </p:sp>
      <p:sp>
        <p:nvSpPr>
          <p:cNvPr id="6148" name="AutoShape 4"/>
          <p:cNvSpPr>
            <a:spLocks/>
          </p:cNvSpPr>
          <p:nvPr/>
        </p:nvSpPr>
        <p:spPr bwMode="auto">
          <a:xfrm>
            <a:off x="8604250" y="6599238"/>
            <a:ext cx="288925" cy="1066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457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2pPr>
      <a:lvl3pPr marL="914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3pPr>
      <a:lvl4pPr marL="1371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4pPr>
      <a:lvl5pPr marL="18288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5pPr>
      <a:lvl6pPr marL="22860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6pPr>
      <a:lvl7pPr marL="2743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7pPr>
      <a:lvl8pPr marL="3200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8pPr>
      <a:lvl9pPr marL="3657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/>
          </p:cNvSpPr>
          <p:nvPr/>
        </p:nvSpPr>
        <p:spPr bwMode="auto">
          <a:xfrm>
            <a:off x="468313" y="6577013"/>
            <a:ext cx="3660775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Schneider Electric  - Industry Business – Telemetry &amp; Remote SCADA Solutions 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457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2pPr>
      <a:lvl3pPr marL="914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3pPr>
      <a:lvl4pPr marL="1371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4pPr>
      <a:lvl5pPr marL="18288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5pPr>
      <a:lvl6pPr marL="22860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6pPr>
      <a:lvl7pPr marL="2743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7pPr>
      <a:lvl8pPr marL="3200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8pPr>
      <a:lvl9pPr marL="3657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/>
          </p:cNvSpPr>
          <p:nvPr/>
        </p:nvSpPr>
        <p:spPr bwMode="auto">
          <a:xfrm>
            <a:off x="468313" y="6577013"/>
            <a:ext cx="3660775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Schneider Electric  - Industry Business – Telemetry &amp; Remote SCADA Solutions 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457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2pPr>
      <a:lvl3pPr marL="914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3pPr>
      <a:lvl4pPr marL="1371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4pPr>
      <a:lvl5pPr marL="18288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5pPr>
      <a:lvl6pPr marL="22860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6pPr>
      <a:lvl7pPr marL="2743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7pPr>
      <a:lvl8pPr marL="3200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8pPr>
      <a:lvl9pPr marL="3657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/>
          </p:cNvSpPr>
          <p:nvPr/>
        </p:nvSpPr>
        <p:spPr bwMode="auto">
          <a:xfrm>
            <a:off x="468313" y="6577013"/>
            <a:ext cx="3660775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Schneider Electric  - Industry Business – Telemetry &amp; Remote SCADA Solutions </a:t>
            </a:r>
            <a:endParaRPr lang="ru-RU"/>
          </a:p>
        </p:txBody>
      </p:sp>
      <p:sp>
        <p:nvSpPr>
          <p:cNvPr id="9218" name="AutoShape 2"/>
          <p:cNvSpPr>
            <a:spLocks/>
          </p:cNvSpPr>
          <p:nvPr/>
        </p:nvSpPr>
        <p:spPr bwMode="auto">
          <a:xfrm>
            <a:off x="468313" y="6577013"/>
            <a:ext cx="830262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Schneider Electric</a:t>
            </a:r>
            <a:endParaRPr lang="ru-RU"/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1325563" y="6577013"/>
            <a:ext cx="3036887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661988"/>
            <a:r>
              <a:rPr lang="ru-RU" sz="800">
                <a:latin typeface="Arial" pitchFamily="34" charset="0"/>
                <a:cs typeface="Arial" pitchFamily="34" charset="0"/>
                <a:sym typeface="Arial" pitchFamily="34" charset="0"/>
              </a:rPr>
              <a:t> Telemetry and Remote SCADA:  Accutech Product Line Overview </a:t>
            </a:r>
            <a:endParaRPr lang="ru-RU"/>
          </a:p>
        </p:txBody>
      </p:sp>
      <p:sp>
        <p:nvSpPr>
          <p:cNvPr id="9220" name="AutoShape 4"/>
          <p:cNvSpPr>
            <a:spLocks/>
          </p:cNvSpPr>
          <p:nvPr/>
        </p:nvSpPr>
        <p:spPr bwMode="auto">
          <a:xfrm>
            <a:off x="8763000" y="6553200"/>
            <a:ext cx="15240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lose/>
              </a:path>
            </a:pathLst>
          </a:custGeom>
          <a:solidFill>
            <a:srgbClr val="00953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914400"/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457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2pPr>
      <a:lvl3pPr marL="914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3pPr>
      <a:lvl4pPr marL="1371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4pPr>
      <a:lvl5pPr marL="18288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5pPr>
      <a:lvl6pPr marL="22860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6pPr>
      <a:lvl7pPr marL="27432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7pPr>
      <a:lvl8pPr marL="32004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8pPr>
      <a:lvl9pPr marL="3657600" algn="ctr" rtl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imag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413" y="2819400"/>
            <a:ext cx="2051050" cy="253682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735013"/>
            <a:ext cx="8280400" cy="1550987"/>
          </a:xfrm>
        </p:spPr>
        <p:txBody>
          <a:bodyPr/>
          <a:lstStyle/>
          <a:p>
            <a:pPr defTabSz="914400"/>
            <a:r>
              <a:rPr lang="ru-RU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Беспроводные решения </a:t>
            </a:r>
            <a:br>
              <a:rPr lang="ru-RU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Accutech</a:t>
            </a:r>
            <a:r>
              <a:rPr lang="ru-RU" sz="25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ru-RU" sz="25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5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ru-RU" sz="25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773238"/>
            <a:ext cx="4968875" cy="1654175"/>
          </a:xfrm>
        </p:spPr>
        <p:txBody>
          <a:bodyPr/>
          <a:lstStyle/>
          <a:p>
            <a:pPr algn="l">
              <a:spcBef>
                <a:spcPts val="400"/>
              </a:spcBef>
            </a:pPr>
            <a:endParaRPr lang="ru-RU" sz="2000" dirty="0"/>
          </a:p>
        </p:txBody>
      </p:sp>
      <p:sp>
        <p:nvSpPr>
          <p:cNvPr id="17412" name="AutoShape 4"/>
          <p:cNvSpPr>
            <a:spLocks/>
          </p:cNvSpPr>
          <p:nvPr/>
        </p:nvSpPr>
        <p:spPr bwMode="auto">
          <a:xfrm>
            <a:off x="303213" y="5029200"/>
            <a:ext cx="5978525" cy="16557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914400">
              <a:spcBef>
                <a:spcPts val="500"/>
              </a:spcBef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Наталья Нильсен, к.т.н</a:t>
            </a:r>
            <a:endParaRPr lang="ru-RU" sz="24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>
              <a:spcBef>
                <a:spcPts val="400"/>
              </a:spcBef>
            </a:pPr>
            <a:r>
              <a:rPr lang="ru-RU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Менеджер по развитию бизнеса</a:t>
            </a:r>
            <a:endParaRPr lang="ru-RU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1"/>
          <p:cNvSpPr>
            <a:spLocks/>
          </p:cNvSpPr>
          <p:nvPr/>
        </p:nvSpPr>
        <p:spPr bwMode="auto">
          <a:xfrm>
            <a:off x="8604250" y="66500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4264E31E-2614-46EA-88F5-70C0BBEE632D}" type="slidenum">
              <a:rPr lang="ru-RU" sz="400"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10</a:t>
            </a:fld>
            <a:endParaRPr lang="ru-RU"/>
          </a:p>
        </p:txBody>
      </p:sp>
      <p:sp>
        <p:nvSpPr>
          <p:cNvPr id="28674" name="AutoShape 2"/>
          <p:cNvSpPr>
            <a:spLocks/>
          </p:cNvSpPr>
          <p:nvPr/>
        </p:nvSpPr>
        <p:spPr bwMode="auto">
          <a:xfrm>
            <a:off x="533400" y="228600"/>
            <a:ext cx="7848600" cy="523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Возможности Accutech 2.0 </a:t>
            </a:r>
            <a:endParaRPr lang="ru-RU"/>
          </a:p>
        </p:txBody>
      </p:sp>
      <p:sp>
        <p:nvSpPr>
          <p:cNvPr id="28675" name="AutoShape 3"/>
          <p:cNvSpPr>
            <a:spLocks/>
          </p:cNvSpPr>
          <p:nvPr/>
        </p:nvSpPr>
        <p:spPr bwMode="auto">
          <a:xfrm>
            <a:off x="533400" y="912813"/>
            <a:ext cx="8229600" cy="58689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800" b="1">
                <a:latin typeface="Arial" pitchFamily="34" charset="0"/>
                <a:cs typeface="Arial" pitchFamily="34" charset="0"/>
                <a:sym typeface="Arial" pitchFamily="34" charset="0"/>
              </a:rPr>
              <a:t>Дополнительные характеристики:</a:t>
            </a:r>
            <a:endParaRPr lang="ru-RU" sz="18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/>
            <a:endParaRPr lang="ru-RU" sz="18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>
              <a:lnSpc>
                <a:spcPct val="150000"/>
              </a:lnSpc>
              <a:buSzPct val="100000"/>
              <a:buFont typeface="ArialMT" charset="0"/>
              <a:buChar char="•"/>
            </a:pPr>
            <a:r>
              <a:rPr lang="ru-RU" sz="1600">
                <a:latin typeface="Arial" pitchFamily="34" charset="0"/>
                <a:cs typeface="Arial" pitchFamily="34" charset="0"/>
                <a:sym typeface="Arial" pitchFamily="34" charset="0"/>
              </a:rPr>
              <a:t>Все удаленные и базовые радио-модули совместимы с 1ым поколением устройств Accutech .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>
              <a:lnSpc>
                <a:spcPct val="150000"/>
              </a:lnSpc>
              <a:buSzPct val="100000"/>
              <a:buFont typeface="ArialMT" charset="0"/>
              <a:buChar char="•"/>
            </a:pPr>
            <a:r>
              <a:rPr lang="ru-RU" sz="1600">
                <a:latin typeface="Arial" pitchFamily="34" charset="0"/>
                <a:cs typeface="Arial" pitchFamily="34" charset="0"/>
                <a:sym typeface="Arial" pitchFamily="34" charset="0"/>
              </a:rPr>
              <a:t>Драйверы для полевых модулей могут быть загружены дистанционно с базового радио-модуля посредством ПО Accutech Manager. 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>
              <a:lnSpc>
                <a:spcPct val="150000"/>
              </a:lnSpc>
              <a:buSzPct val="100000"/>
              <a:buFont typeface="ArialMT" charset="0"/>
              <a:buChar char="•"/>
            </a:pPr>
            <a:r>
              <a:rPr lang="ru-RU" sz="1600">
                <a:latin typeface="Arial" pitchFamily="34" charset="0"/>
                <a:cs typeface="Arial" pitchFamily="34" charset="0"/>
                <a:sym typeface="Arial" pitchFamily="34" charset="0"/>
              </a:rPr>
              <a:t>Конфигурацию можно осуществлять удаленно с базового радио-модуля  посредством ПО Accutech Manager.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>
              <a:lnSpc>
                <a:spcPct val="150000"/>
              </a:lnSpc>
              <a:buSzPct val="100000"/>
              <a:buFont typeface="ArialMT" charset="0"/>
              <a:buChar char="•"/>
            </a:pPr>
            <a:r>
              <a:rPr lang="ru-RU" sz="1600">
                <a:latin typeface="Arial" pitchFamily="34" charset="0"/>
                <a:cs typeface="Arial" pitchFamily="34" charset="0"/>
                <a:sym typeface="Arial" pitchFamily="34" charset="0"/>
              </a:rPr>
              <a:t>Диагностическая информация, включающая разнообразные сообщения об ошибках или параметры адекватной работы удаленных модулей, доступна через    LCD монитор или удаленно через ПО Accutech Manager.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>
              <a:lnSpc>
                <a:spcPct val="150000"/>
              </a:lnSpc>
              <a:buSzPct val="100000"/>
              <a:buFont typeface="ArialMT" charset="0"/>
              <a:buChar char="•"/>
            </a:pPr>
            <a:r>
              <a:rPr lang="ru-RU" sz="1600">
                <a:latin typeface="Arial" pitchFamily="34" charset="0"/>
                <a:cs typeface="Arial" pitchFamily="34" charset="0"/>
                <a:sym typeface="Arial" pitchFamily="34" charset="0"/>
              </a:rPr>
              <a:t>Полевые модули доступны во взрывозащищенной оболочке, которая обеспечивает более долгий срок работы батареи и сертификацию для взрывоопасных зон</a:t>
            </a:r>
            <a:endParaRPr lang="ru-RU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"/>
          <p:cNvSpPr>
            <a:spLocks/>
          </p:cNvSpPr>
          <p:nvPr/>
        </p:nvSpPr>
        <p:spPr bwMode="auto">
          <a:xfrm>
            <a:off x="8604250" y="66500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2A75FF54-8427-458A-8B64-7B84343209B8}" type="slidenum">
              <a:rPr lang="ru-RU" sz="400"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11</a:t>
            </a:fld>
            <a:endParaRPr lang="ru-RU"/>
          </a:p>
        </p:txBody>
      </p:sp>
      <p:sp>
        <p:nvSpPr>
          <p:cNvPr id="29698" name="AutoShape 2"/>
          <p:cNvSpPr>
            <a:spLocks/>
          </p:cNvSpPr>
          <p:nvPr/>
        </p:nvSpPr>
        <p:spPr bwMode="auto">
          <a:xfrm>
            <a:off x="457200" y="6259513"/>
            <a:ext cx="4495800" cy="539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9144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9699" name="AutoShape 3"/>
          <p:cNvSpPr>
            <a:spLocks/>
          </p:cNvSpPr>
          <p:nvPr/>
        </p:nvSpPr>
        <p:spPr bwMode="auto">
          <a:xfrm>
            <a:off x="533400" y="228600"/>
            <a:ext cx="7848600" cy="523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Accutech  - характеристики</a:t>
            </a:r>
            <a:endParaRPr lang="ru-RU"/>
          </a:p>
        </p:txBody>
      </p:sp>
      <p:pic>
        <p:nvPicPr>
          <p:cNvPr id="29700" name="Picture 4" descr="image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00138"/>
            <a:ext cx="1228725" cy="135572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29701" name="AutoShape 5"/>
          <p:cNvSpPr>
            <a:spLocks/>
          </p:cNvSpPr>
          <p:nvPr/>
        </p:nvSpPr>
        <p:spPr bwMode="auto">
          <a:xfrm>
            <a:off x="4191000" y="1524000"/>
            <a:ext cx="1333500" cy="342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600" b="1">
                <a:latin typeface="Arial" pitchFamily="34" charset="0"/>
                <a:cs typeface="Arial" pitchFamily="34" charset="0"/>
                <a:sym typeface="Arial" pitchFamily="34" charset="0"/>
              </a:rPr>
              <a:t>2.4GHz </a:t>
            </a:r>
            <a:endParaRPr lang="ru-RU"/>
          </a:p>
        </p:txBody>
      </p:sp>
      <p:graphicFrame>
        <p:nvGraphicFramePr>
          <p:cNvPr id="29702" name="Group 6"/>
          <p:cNvGraphicFramePr>
            <a:graphicFrameLocks noGrp="1"/>
          </p:cNvGraphicFramePr>
          <p:nvPr/>
        </p:nvGraphicFramePr>
        <p:xfrm>
          <a:off x="533400" y="2579688"/>
          <a:ext cx="7772400" cy="3063876"/>
        </p:xfrm>
        <a:graphic>
          <a:graphicData uri="http://schemas.openxmlformats.org/drawingml/2006/table">
            <a:tbl>
              <a:tblPr/>
              <a:tblGrid>
                <a:gridCol w="4167188"/>
                <a:gridCol w="3605212"/>
              </a:tblGrid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530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5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530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530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Внешняя антенна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530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Может быть установлена пользователем в любое сремя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530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CCC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Дальность действия *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530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600 м (используя  10dBi  - антенну для базового радио-модуля)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530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E7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Дальность действия при применении внешних антенн как для удаленного модуля, так и для базового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530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1400 м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530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CCC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Стандартная батарея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530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Single D-Cell Lithium 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530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E7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Срок службы батареи**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530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От 3 лет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530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CCC"/>
                    </a:solidFill>
                  </a:tcPr>
                </a:tc>
              </a:tr>
            </a:tbl>
          </a:graphicData>
        </a:graphic>
      </p:graphicFrame>
      <p:sp>
        <p:nvSpPr>
          <p:cNvPr id="29747" name="AutoShape 51"/>
          <p:cNvSpPr>
            <a:spLocks/>
          </p:cNvSpPr>
          <p:nvPr/>
        </p:nvSpPr>
        <p:spPr bwMode="auto">
          <a:xfrm>
            <a:off x="609600" y="5486400"/>
            <a:ext cx="7696200" cy="939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100">
                <a:latin typeface="Arial" pitchFamily="34" charset="0"/>
                <a:cs typeface="Arial" pitchFamily="34" charset="0"/>
                <a:sym typeface="Arial" pitchFamily="34" charset="0"/>
              </a:rPr>
              <a:t>*В реальных условиях дальность действия зависит от различных факторов- наличие прямой видимости и т.п. Данная величина была расчитана в тестовых условиях непрямой видимости со стандартной встроенной антенной. Продукты 2.4GHz включают наличие Omni-антенны для базового радио-модуля. </a:t>
            </a:r>
          </a:p>
          <a:p>
            <a:pPr defTabSz="914400"/>
            <a:r>
              <a:rPr lang="ru-RU" sz="1100">
                <a:latin typeface="Arial" pitchFamily="34" charset="0"/>
                <a:cs typeface="Arial" pitchFamily="34" charset="0"/>
                <a:sym typeface="Arial" pitchFamily="34" charset="0"/>
              </a:rPr>
              <a:t> **Срок службы батареи также зависит от частоты передачи данных и от объема передаваемой информации и может быть рассчитан на основании данных Заказчика</a:t>
            </a:r>
            <a:endParaRPr lang="ru-RU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1"/>
          <p:cNvSpPr>
            <a:spLocks/>
          </p:cNvSpPr>
          <p:nvPr/>
        </p:nvSpPr>
        <p:spPr bwMode="auto">
          <a:xfrm>
            <a:off x="8604250" y="66500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2326733D-4320-4C0D-BA75-8FEA1616C7EE}" type="slidenum">
              <a:rPr lang="ru-RU" sz="400"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12</a:t>
            </a:fld>
            <a:endParaRPr lang="ru-RU"/>
          </a:p>
        </p:txBody>
      </p:sp>
      <p:sp>
        <p:nvSpPr>
          <p:cNvPr id="30722" name="AutoShape 2"/>
          <p:cNvSpPr>
            <a:spLocks/>
          </p:cNvSpPr>
          <p:nvPr/>
        </p:nvSpPr>
        <p:spPr bwMode="auto">
          <a:xfrm>
            <a:off x="395536" y="620688"/>
            <a:ext cx="5688632" cy="529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marL="211138" indent="-211138" defTabSz="914400">
              <a:lnSpc>
                <a:spcPct val="150000"/>
              </a:lnSpc>
              <a:spcBef>
                <a:spcPts val="300"/>
              </a:spcBef>
            </a:pPr>
            <a:r>
              <a:rPr lang="ru-RU" sz="19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Базовые радио-модули</a:t>
            </a:r>
          </a:p>
          <a:p>
            <a:pPr marL="211138" indent="-21113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600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Сушествуют две конфигурации;  BR10, BR20  - отличаются степенью защиты</a:t>
            </a:r>
            <a:endParaRPr lang="ru-RU" sz="16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11138" indent="-21113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600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К каждому можно подключить до 100 полевых устройств, система базовых радио-модулей может содержать до 256 устройств</a:t>
            </a:r>
          </a:p>
          <a:p>
            <a:pPr marL="211138" indent="-21113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600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Простой интерфейс с существующими PLC/RTU/DCS (Modbus или аналоговые/цифровые модули вывода)</a:t>
            </a:r>
            <a:endParaRPr lang="ru-RU" sz="16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11138" indent="-21113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600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Питание:  11.. 30 В</a:t>
            </a:r>
          </a:p>
          <a:p>
            <a:pPr marL="211138" indent="-21113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600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-40 to +85°C  </a:t>
            </a:r>
          </a:p>
          <a:p>
            <a:pPr marL="211138" indent="-21113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600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Возможность установки доп. антенны</a:t>
            </a:r>
          </a:p>
          <a:p>
            <a:pPr marL="211138" indent="-21113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600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LCD интерфейс для конфигурации и визуализации параметров </a:t>
            </a:r>
            <a:endParaRPr lang="ru-RU" sz="16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11138" indent="-211138" defTabSz="914400">
              <a:spcBef>
                <a:spcPts val="300"/>
              </a:spcBef>
            </a:pPr>
            <a:r>
              <a:rPr lang="ru-RU" sz="1600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   </a:t>
            </a:r>
            <a:endParaRPr lang="ru-RU" sz="1600" dirty="0"/>
          </a:p>
        </p:txBody>
      </p:sp>
      <p:sp>
        <p:nvSpPr>
          <p:cNvPr id="30723" name="AutoShape 3"/>
          <p:cNvSpPr>
            <a:spLocks/>
          </p:cNvSpPr>
          <p:nvPr/>
        </p:nvSpPr>
        <p:spPr bwMode="auto">
          <a:xfrm>
            <a:off x="395536" y="188640"/>
            <a:ext cx="7924800" cy="523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Accutech : Базовые радио-модули</a:t>
            </a:r>
            <a:endParaRPr lang="ru-RU"/>
          </a:p>
        </p:txBody>
      </p:sp>
      <p:sp>
        <p:nvSpPr>
          <p:cNvPr id="30724" name="AutoShape 4"/>
          <p:cNvSpPr>
            <a:spLocks/>
          </p:cNvSpPr>
          <p:nvPr/>
        </p:nvSpPr>
        <p:spPr bwMode="auto">
          <a:xfrm>
            <a:off x="7010400" y="5032375"/>
            <a:ext cx="2162175" cy="647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800" b="1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BR10: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/>
            <a:r>
              <a:rPr lang="ru-RU" sz="18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CSA Class 1, Div 1</a:t>
            </a:r>
            <a:endParaRPr lang="ru-RU"/>
          </a:p>
        </p:txBody>
      </p:sp>
      <p:sp>
        <p:nvSpPr>
          <p:cNvPr id="30725" name="AutoShape 5"/>
          <p:cNvSpPr>
            <a:spLocks/>
          </p:cNvSpPr>
          <p:nvPr/>
        </p:nvSpPr>
        <p:spPr bwMode="auto">
          <a:xfrm>
            <a:off x="6372200" y="2420888"/>
            <a:ext cx="2133600" cy="647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8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BR20:</a:t>
            </a:r>
            <a:endParaRPr lang="ru-RU" sz="24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/>
            <a:r>
              <a:rPr lang="ru-RU" sz="1800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CSA Class 1, Div 2</a:t>
            </a:r>
            <a:endParaRPr lang="ru-RU" dirty="0"/>
          </a:p>
        </p:txBody>
      </p:sp>
      <p:pic>
        <p:nvPicPr>
          <p:cNvPr id="30726" name="Picture 6" descr="image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196752"/>
            <a:ext cx="1008112" cy="109187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30727" name="Picture 7" descr="imag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140968"/>
            <a:ext cx="1122362" cy="19685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1"/>
          <p:cNvSpPr>
            <a:spLocks/>
          </p:cNvSpPr>
          <p:nvPr/>
        </p:nvSpPr>
        <p:spPr bwMode="auto">
          <a:xfrm>
            <a:off x="8604250" y="66500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661DC863-8CF4-4528-93B3-A6869466449D}" type="slidenum">
              <a:rPr lang="ru-RU" sz="400"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13</a:t>
            </a:fld>
            <a:endParaRPr lang="ru-RU"/>
          </a:p>
        </p:txBody>
      </p:sp>
      <p:sp>
        <p:nvSpPr>
          <p:cNvPr id="31746" name="AutoShape 2"/>
          <p:cNvSpPr>
            <a:spLocks/>
          </p:cNvSpPr>
          <p:nvPr/>
        </p:nvSpPr>
        <p:spPr bwMode="auto">
          <a:xfrm>
            <a:off x="457200" y="381000"/>
            <a:ext cx="6400800" cy="523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Accutech :  Полевые модули</a:t>
            </a:r>
            <a:endParaRPr lang="ru-RU"/>
          </a:p>
        </p:txBody>
      </p:sp>
      <p:sp>
        <p:nvSpPr>
          <p:cNvPr id="31747" name="AutoShape 3"/>
          <p:cNvSpPr>
            <a:spLocks/>
          </p:cNvSpPr>
          <p:nvPr/>
        </p:nvSpPr>
        <p:spPr bwMode="auto">
          <a:xfrm>
            <a:off x="457200" y="1143000"/>
            <a:ext cx="5482952" cy="4927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marL="242888" indent="-242888" defTabSz="914400">
              <a:lnSpc>
                <a:spcPct val="150000"/>
              </a:lnSpc>
              <a:spcBef>
                <a:spcPts val="300"/>
              </a:spcBef>
            </a:pPr>
            <a:r>
              <a:rPr lang="ru-RU" sz="19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Полевые модули:</a:t>
            </a:r>
            <a:endParaRPr lang="ru-RU" sz="24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42888" indent="-24288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Широкая линейка полевых датчиков</a:t>
            </a:r>
          </a:p>
          <a:p>
            <a:pPr marL="242888" indent="-24288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Литиевая батерея с возможностью замены 			        по месту</a:t>
            </a:r>
          </a:p>
          <a:p>
            <a:pPr marL="242888" indent="-24288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LCD - интерфейс</a:t>
            </a:r>
          </a:p>
          <a:p>
            <a:pPr marL="242888" indent="-24288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Сертификаты  CSA Class 1, Div1</a:t>
            </a:r>
            <a:endParaRPr lang="ru-RU" sz="24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42888" indent="-24288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CE, ATEX/IECEx -ia </a:t>
            </a:r>
          </a:p>
          <a:p>
            <a:pPr marL="242888" indent="-24288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 процессе сертификации для РФ</a:t>
            </a:r>
          </a:p>
          <a:p>
            <a:pPr marL="242888" indent="-24288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-40 to +85°C  (-40 to +185°F)</a:t>
            </a:r>
            <a:endParaRPr lang="ru-RU" sz="24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42888" indent="-24288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Возможность установки внешней антенны</a:t>
            </a:r>
          </a:p>
          <a:p>
            <a:pPr marL="242888" indent="-24288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Возможность удаленной конфигурации</a:t>
            </a:r>
            <a:endParaRPr lang="ru-RU" dirty="0"/>
          </a:p>
        </p:txBody>
      </p:sp>
      <p:pic>
        <p:nvPicPr>
          <p:cNvPr id="31748" name="Picture 4" descr="image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447800"/>
            <a:ext cx="990600" cy="261937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31749" name="Picture 5" descr="image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514600"/>
            <a:ext cx="954088" cy="172243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1"/>
          <p:cNvSpPr>
            <a:spLocks/>
          </p:cNvSpPr>
          <p:nvPr/>
        </p:nvSpPr>
        <p:spPr bwMode="auto">
          <a:xfrm>
            <a:off x="8604250" y="66500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A7C5DAC2-C0C0-4E18-A619-00640DA56005}" type="slidenum">
              <a:rPr lang="ru-RU" sz="400"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14</a:t>
            </a:fld>
            <a:endParaRPr lang="ru-RU"/>
          </a:p>
        </p:txBody>
      </p:sp>
      <p:sp>
        <p:nvSpPr>
          <p:cNvPr id="32770" name="AutoShape 2"/>
          <p:cNvSpPr>
            <a:spLocks/>
          </p:cNvSpPr>
          <p:nvPr/>
        </p:nvSpPr>
        <p:spPr bwMode="auto">
          <a:xfrm>
            <a:off x="457200" y="1143000"/>
            <a:ext cx="8450263" cy="17541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marL="66675" indent="-66675" defTabSz="914400">
              <a:lnSpc>
                <a:spcPct val="150000"/>
              </a:lnSpc>
              <a:buSzPct val="100000"/>
              <a:buFont typeface="ArialMT" charset="0"/>
              <a:buChar char="•"/>
            </a:pPr>
            <a:r>
              <a:rPr lang="ru-RU" sz="1800">
                <a:latin typeface="Arial" pitchFamily="34" charset="0"/>
                <a:cs typeface="Arial" pitchFamily="34" charset="0"/>
                <a:sym typeface="Arial" pitchFamily="34" charset="0"/>
              </a:rPr>
              <a:t>Частота  передачи 2.4GHz</a:t>
            </a:r>
          </a:p>
          <a:p>
            <a:pPr marL="66675" indent="-66675" defTabSz="914400">
              <a:lnSpc>
                <a:spcPct val="150000"/>
              </a:lnSpc>
              <a:buSzPct val="100000"/>
              <a:buFont typeface="ArialMT" charset="0"/>
              <a:buChar char="•"/>
            </a:pPr>
            <a:r>
              <a:rPr lang="ru-RU" sz="1800">
                <a:latin typeface="Arial" pitchFamily="34" charset="0"/>
                <a:cs typeface="Arial" pitchFamily="34" charset="0"/>
                <a:sym typeface="Arial" pitchFamily="34" charset="0"/>
              </a:rPr>
              <a:t>  2.4GHz  -  50, 100  и 200 кбод</a:t>
            </a:r>
          </a:p>
          <a:p>
            <a:pPr marL="66675" indent="-66675" defTabSz="914400">
              <a:lnSpc>
                <a:spcPct val="150000"/>
              </a:lnSpc>
              <a:buSzPct val="100000"/>
              <a:buFont typeface="ArialMT" charset="0"/>
              <a:buChar char="•"/>
            </a:pPr>
            <a:r>
              <a:rPr lang="ru-RU" sz="1800">
                <a:latin typeface="Arial" pitchFamily="34" charset="0"/>
                <a:cs typeface="Arial" pitchFamily="34" charset="0"/>
                <a:sym typeface="Arial" pitchFamily="34" charset="0"/>
              </a:rPr>
              <a:t>Частота  опроса: </a:t>
            </a:r>
          </a:p>
          <a:p>
            <a:pPr marL="66675" indent="-66675" defTabSz="914400">
              <a:lnSpc>
                <a:spcPct val="150000"/>
              </a:lnSpc>
            </a:pPr>
            <a:r>
              <a:rPr lang="ru-RU" sz="1800">
                <a:latin typeface="Arial" pitchFamily="34" charset="0"/>
                <a:cs typeface="Arial" pitchFamily="34" charset="0"/>
                <a:sym typeface="Arial" pitchFamily="34" charset="0"/>
              </a:rPr>
              <a:t>Конфигурируется от 1 до 60 сек. (5, 10, 15, 20, 40)</a:t>
            </a:r>
            <a:endParaRPr lang="ru-RU"/>
          </a:p>
        </p:txBody>
      </p:sp>
      <p:sp>
        <p:nvSpPr>
          <p:cNvPr id="32771" name="AutoShape 3"/>
          <p:cNvSpPr>
            <a:spLocks/>
          </p:cNvSpPr>
          <p:nvPr/>
        </p:nvSpPr>
        <p:spPr bwMode="auto">
          <a:xfrm>
            <a:off x="457200" y="381000"/>
            <a:ext cx="5029200" cy="523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Передача сигнала</a:t>
            </a:r>
            <a:endParaRPr lang="ru-RU"/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495300" y="4876800"/>
            <a:ext cx="8115300" cy="1143000"/>
            <a:chOff x="0" y="0"/>
            <a:chExt cx="639" cy="90"/>
          </a:xfrm>
        </p:grpSpPr>
        <p:sp>
          <p:nvSpPr>
            <p:cNvPr id="32773" name="AutoShape 5"/>
            <p:cNvSpPr>
              <a:spLocks/>
            </p:cNvSpPr>
            <p:nvPr/>
          </p:nvSpPr>
          <p:spPr bwMode="auto">
            <a:xfrm>
              <a:off x="0" y="0"/>
              <a:ext cx="639" cy="9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14400"/>
              <a:endParaRPr lang="ru-RU" sz="1700" b="1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2774" name="AutoShape 6"/>
            <p:cNvSpPr>
              <a:spLocks/>
            </p:cNvSpPr>
            <p:nvPr/>
          </p:nvSpPr>
          <p:spPr bwMode="auto">
            <a:xfrm>
              <a:off x="4" y="4"/>
              <a:ext cx="631" cy="8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50800" tIns="50800" rIns="50800" bIns="50800"/>
            <a:lstStyle/>
            <a:p>
              <a:pPr defTabSz="914400"/>
              <a:r>
                <a:rPr lang="ru-RU" sz="1600">
                  <a:solidFill>
                    <a:srgbClr val="595959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Accutech FHSS радио-устройства специально разработаны для систем телеметрии. . Эти устройства наиболее устойчивы при наличии помех по сравнении с подобными продуктами   DSSS (ISA100 и Wireless HART).</a:t>
              </a:r>
              <a:endParaRPr lang="ru-RU" sz="2400">
                <a:latin typeface="Arial" pitchFamily="34" charset="0"/>
                <a:cs typeface="Arial" pitchFamily="34" charset="0"/>
                <a:sym typeface="Arial" pitchFamily="34" charset="0"/>
              </a:endParaRPr>
            </a:p>
            <a:p>
              <a:pPr defTabSz="914400"/>
              <a:r>
                <a:rPr lang="ru-RU" sz="1700" b="1">
                  <a:solidFill>
                    <a:srgbClr val="595959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endParaRPr lang="ru-RU"/>
            </a:p>
          </p:txBody>
        </p:sp>
      </p:grpSp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7034213" y="1752600"/>
            <a:ext cx="1470025" cy="1338263"/>
            <a:chOff x="0" y="0"/>
            <a:chExt cx="116" cy="106"/>
          </a:xfrm>
        </p:grpSpPr>
        <p:pic>
          <p:nvPicPr>
            <p:cNvPr id="32776" name="Picture 8" descr="image33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" y="0"/>
              <a:ext cx="45" cy="106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</p:pic>
        <p:pic>
          <p:nvPicPr>
            <p:cNvPr id="32777" name="Picture 9" descr="image34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"/>
              <a:ext cx="56" cy="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</p:pic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1"/>
          <p:cNvSpPr>
            <a:spLocks/>
          </p:cNvSpPr>
          <p:nvPr/>
        </p:nvSpPr>
        <p:spPr bwMode="auto">
          <a:xfrm>
            <a:off x="8604250" y="66500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4065D467-2F8F-4608-9F02-EC051850BD56}" type="slidenum">
              <a:rPr lang="ru-RU" sz="400"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15</a:t>
            </a:fld>
            <a:endParaRPr lang="ru-RU"/>
          </a:p>
        </p:txBody>
      </p:sp>
      <p:sp>
        <p:nvSpPr>
          <p:cNvPr id="33794" name="AutoShape 2"/>
          <p:cNvSpPr>
            <a:spLocks/>
          </p:cNvSpPr>
          <p:nvPr/>
        </p:nvSpPr>
        <p:spPr bwMode="auto">
          <a:xfrm>
            <a:off x="304800" y="1447800"/>
            <a:ext cx="7848600" cy="954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000" b="1">
                <a:latin typeface="Arial" pitchFamily="34" charset="0"/>
                <a:cs typeface="Arial" pitchFamily="34" charset="0"/>
                <a:sym typeface="Arial" pitchFamily="34" charset="0"/>
              </a:rPr>
              <a:t>Частота опроса:</a:t>
            </a:r>
            <a:endParaRPr lang="ru-RU"/>
          </a:p>
        </p:txBody>
      </p:sp>
      <p:sp>
        <p:nvSpPr>
          <p:cNvPr id="33795" name="AutoShape 3"/>
          <p:cNvSpPr>
            <a:spLocks/>
          </p:cNvSpPr>
          <p:nvPr/>
        </p:nvSpPr>
        <p:spPr bwMode="auto">
          <a:xfrm>
            <a:off x="533400" y="381000"/>
            <a:ext cx="7696200" cy="830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4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Изменение частоты опроса при заданных условиях</a:t>
            </a:r>
            <a:endParaRPr lang="ru-RU"/>
          </a:p>
        </p:txBody>
      </p:sp>
      <p:pic>
        <p:nvPicPr>
          <p:cNvPr id="33796" name="Picture 4" descr="image3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981200"/>
            <a:ext cx="5465763" cy="3657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33797" name="AutoShape 5"/>
          <p:cNvSpPr>
            <a:spLocks/>
          </p:cNvSpPr>
          <p:nvPr/>
        </p:nvSpPr>
        <p:spPr bwMode="auto">
          <a:xfrm>
            <a:off x="533400" y="2895600"/>
            <a:ext cx="2514600" cy="830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600" b="1">
                <a:latin typeface="Arial" pitchFamily="34" charset="0"/>
                <a:cs typeface="Arial" pitchFamily="34" charset="0"/>
                <a:sym typeface="Arial" pitchFamily="34" charset="0"/>
              </a:rPr>
              <a:t>Пример задания максимально допустимого предела </a:t>
            </a:r>
            <a:r>
              <a:rPr lang="ru-RU" sz="1600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  <a:endParaRPr lang="ru-RU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1"/>
          <p:cNvSpPr>
            <a:spLocks/>
          </p:cNvSpPr>
          <p:nvPr/>
        </p:nvSpPr>
        <p:spPr bwMode="auto">
          <a:xfrm>
            <a:off x="8604250" y="66500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70A6D9C5-D1E8-464D-8391-248D8F124AB8}" type="slidenum">
              <a:rPr lang="ru-RU" sz="400"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16</a:t>
            </a:fld>
            <a:endParaRPr lang="ru-RU"/>
          </a:p>
        </p:txBody>
      </p:sp>
      <p:sp>
        <p:nvSpPr>
          <p:cNvPr id="34818" name="AutoShape 2"/>
          <p:cNvSpPr>
            <a:spLocks/>
          </p:cNvSpPr>
          <p:nvPr/>
        </p:nvSpPr>
        <p:spPr bwMode="auto">
          <a:xfrm>
            <a:off x="104775" y="990600"/>
            <a:ext cx="9067800" cy="529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marL="211138" indent="-211138" defTabSz="914400">
              <a:lnSpc>
                <a:spcPct val="150000"/>
              </a:lnSpc>
              <a:spcBef>
                <a:spcPts val="300"/>
              </a:spcBef>
            </a:pPr>
            <a:r>
              <a:rPr lang="ru-RU" sz="1900" b="1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Базовые радио-модули</a:t>
            </a:r>
          </a:p>
          <a:p>
            <a:pPr marL="211138" indent="-21113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Сушествуют две конфигурации;  BR10, BR20  - отличаются степенью защиты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11138" indent="-21113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К каждому можно подключить до 100 полевых устройств, система базовых радио-модулей может содержать до 256 устройств</a:t>
            </a:r>
          </a:p>
          <a:p>
            <a:pPr marL="211138" indent="-21113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Простой интерфейс с существующими PLC/RTU/DCS (Modbus или аналоговые/цифровые модули вывода)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11138" indent="-21113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Питание:  11.. 30 В</a:t>
            </a:r>
          </a:p>
          <a:p>
            <a:pPr marL="211138" indent="-21113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-40 to +85°C  </a:t>
            </a:r>
          </a:p>
          <a:p>
            <a:pPr marL="211138" indent="-21113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Возможность установки доп. антенны</a:t>
            </a:r>
          </a:p>
          <a:p>
            <a:pPr marL="211138" indent="-21113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LCD интерфейс для конфигурации и визуализации параметров 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11138" indent="-211138" defTabSz="914400">
              <a:spcBef>
                <a:spcPts val="300"/>
              </a:spcBef>
            </a:pPr>
            <a:r>
              <a:rPr lang="ru-RU" sz="19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   </a:t>
            </a:r>
            <a:endParaRPr lang="ru-RU"/>
          </a:p>
        </p:txBody>
      </p:sp>
      <p:sp>
        <p:nvSpPr>
          <p:cNvPr id="34819" name="AutoShape 3"/>
          <p:cNvSpPr>
            <a:spLocks/>
          </p:cNvSpPr>
          <p:nvPr/>
        </p:nvSpPr>
        <p:spPr bwMode="auto">
          <a:xfrm>
            <a:off x="457200" y="381000"/>
            <a:ext cx="7924800" cy="523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Accutech : Базовые радио-модули</a:t>
            </a:r>
            <a:endParaRPr lang="ru-RU"/>
          </a:p>
        </p:txBody>
      </p:sp>
      <p:sp>
        <p:nvSpPr>
          <p:cNvPr id="34820" name="AutoShape 4"/>
          <p:cNvSpPr>
            <a:spLocks/>
          </p:cNvSpPr>
          <p:nvPr/>
        </p:nvSpPr>
        <p:spPr bwMode="auto">
          <a:xfrm>
            <a:off x="7010400" y="5032375"/>
            <a:ext cx="2162175" cy="647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800" b="1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BR10: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/>
            <a:r>
              <a:rPr lang="ru-RU" sz="18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CSA Class 1, Div 1</a:t>
            </a:r>
            <a:endParaRPr lang="ru-RU"/>
          </a:p>
        </p:txBody>
      </p:sp>
      <p:sp>
        <p:nvSpPr>
          <p:cNvPr id="34821" name="AutoShape 5"/>
          <p:cNvSpPr>
            <a:spLocks/>
          </p:cNvSpPr>
          <p:nvPr/>
        </p:nvSpPr>
        <p:spPr bwMode="auto">
          <a:xfrm>
            <a:off x="4876800" y="5041900"/>
            <a:ext cx="2133600" cy="647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800" b="1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BR20: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/>
            <a:r>
              <a:rPr lang="ru-RU" sz="18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CSA Class 1, Div 2</a:t>
            </a:r>
            <a:endParaRPr lang="ru-RU"/>
          </a:p>
        </p:txBody>
      </p:sp>
      <p:pic>
        <p:nvPicPr>
          <p:cNvPr id="34822" name="Picture 6" descr="image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86200"/>
            <a:ext cx="1069975" cy="115887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34823" name="Picture 7" descr="imag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4713" y="3124200"/>
            <a:ext cx="1122362" cy="19685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1"/>
          <p:cNvSpPr>
            <a:spLocks/>
          </p:cNvSpPr>
          <p:nvPr/>
        </p:nvSpPr>
        <p:spPr bwMode="auto">
          <a:xfrm>
            <a:off x="8604250" y="66500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93D327AB-E672-4F1B-BA05-3BC80779442E}" type="slidenum">
              <a:rPr lang="ru-RU" sz="400"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17</a:t>
            </a:fld>
            <a:endParaRPr lang="ru-RU"/>
          </a:p>
        </p:txBody>
      </p:sp>
      <p:sp>
        <p:nvSpPr>
          <p:cNvPr id="35842" name="AutoShape 2"/>
          <p:cNvSpPr>
            <a:spLocks/>
          </p:cNvSpPr>
          <p:nvPr/>
        </p:nvSpPr>
        <p:spPr bwMode="auto">
          <a:xfrm>
            <a:off x="457200" y="381000"/>
            <a:ext cx="6400800" cy="523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Accutech :  Полевые модули</a:t>
            </a:r>
            <a:endParaRPr lang="ru-RU"/>
          </a:p>
        </p:txBody>
      </p:sp>
      <p:sp>
        <p:nvSpPr>
          <p:cNvPr id="35843" name="AutoShape 3"/>
          <p:cNvSpPr>
            <a:spLocks/>
          </p:cNvSpPr>
          <p:nvPr/>
        </p:nvSpPr>
        <p:spPr bwMode="auto">
          <a:xfrm>
            <a:off x="457200" y="1143000"/>
            <a:ext cx="8229600" cy="4927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marL="242888" indent="-242888" defTabSz="914400">
              <a:lnSpc>
                <a:spcPct val="150000"/>
              </a:lnSpc>
              <a:spcBef>
                <a:spcPts val="300"/>
              </a:spcBef>
            </a:pPr>
            <a:r>
              <a:rPr lang="ru-RU" sz="1900" b="1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Полевые модули: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42888" indent="-24288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Широкая линейка полевых датчиков</a:t>
            </a:r>
          </a:p>
          <a:p>
            <a:pPr marL="242888" indent="-24288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Литиевая батерея с возможностью замены 			        по месту</a:t>
            </a:r>
          </a:p>
          <a:p>
            <a:pPr marL="242888" indent="-24288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LCD - интерфейс</a:t>
            </a:r>
          </a:p>
          <a:p>
            <a:pPr marL="242888" indent="-24288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Сертификаты  CSA Class 1, Div1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42888" indent="-24288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CE, ATEX/IECEx -ia </a:t>
            </a:r>
          </a:p>
          <a:p>
            <a:pPr marL="242888" indent="-24288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 процессе сертификации для РФ</a:t>
            </a:r>
          </a:p>
          <a:p>
            <a:pPr marL="242888" indent="-24288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-40 to +85°C  (-40 to +185°F)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42888" indent="-24288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Возможность установки внешней антенны</a:t>
            </a:r>
          </a:p>
          <a:p>
            <a:pPr marL="242888" indent="-242888" defTabSz="914400">
              <a:lnSpc>
                <a:spcPct val="150000"/>
              </a:lnSpc>
              <a:spcBef>
                <a:spcPts val="300"/>
              </a:spcBef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19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Возможность удаленной конфигурации</a:t>
            </a:r>
            <a:endParaRPr lang="ru-RU"/>
          </a:p>
        </p:txBody>
      </p:sp>
      <p:pic>
        <p:nvPicPr>
          <p:cNvPr id="35844" name="Picture 4" descr="image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447800"/>
            <a:ext cx="990600" cy="261937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35845" name="Picture 5" descr="image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514600"/>
            <a:ext cx="954088" cy="172243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1"/>
          <p:cNvSpPr>
            <a:spLocks/>
          </p:cNvSpPr>
          <p:nvPr/>
        </p:nvSpPr>
        <p:spPr bwMode="auto">
          <a:xfrm>
            <a:off x="8604250" y="66500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0887C110-8C83-4993-9D29-DF8275A205F0}" type="slidenum">
              <a:rPr lang="ru-RU" sz="400"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18</a:t>
            </a:fld>
            <a:endParaRPr lang="ru-RU"/>
          </a:p>
        </p:txBody>
      </p:sp>
      <p:sp>
        <p:nvSpPr>
          <p:cNvPr id="36866" name="AutoShape 2"/>
          <p:cNvSpPr>
            <a:spLocks/>
          </p:cNvSpPr>
          <p:nvPr/>
        </p:nvSpPr>
        <p:spPr bwMode="auto">
          <a:xfrm>
            <a:off x="428625" y="381000"/>
            <a:ext cx="8181975" cy="523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Устройство модуля: 2.4 GHz</a:t>
            </a:r>
            <a:endParaRPr lang="ru-RU"/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2017713" y="1495425"/>
            <a:ext cx="5602287" cy="4035425"/>
            <a:chOff x="0" y="0"/>
            <a:chExt cx="442" cy="318"/>
          </a:xfrm>
        </p:grpSpPr>
        <p:grpSp>
          <p:nvGrpSpPr>
            <p:cNvPr id="36868" name="Group 4"/>
            <p:cNvGrpSpPr>
              <a:grpSpLocks/>
            </p:cNvGrpSpPr>
            <p:nvPr/>
          </p:nvGrpSpPr>
          <p:grpSpPr bwMode="auto">
            <a:xfrm>
              <a:off x="26" y="0"/>
              <a:ext cx="416" cy="318"/>
              <a:chOff x="0" y="0"/>
              <a:chExt cx="416" cy="318"/>
            </a:xfrm>
          </p:grpSpPr>
          <p:pic>
            <p:nvPicPr>
              <p:cNvPr id="36869" name="Picture 5" descr="image36.jp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24"/>
                <a:ext cx="185" cy="187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</p:pic>
          <p:pic>
            <p:nvPicPr>
              <p:cNvPr id="36870" name="Picture 6" descr="image37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4" y="0"/>
                <a:ext cx="182" cy="318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</p:pic>
        </p:grpSp>
        <p:sp>
          <p:nvSpPr>
            <p:cNvPr id="36871" name="AutoShape 7"/>
            <p:cNvSpPr>
              <a:spLocks/>
            </p:cNvSpPr>
            <p:nvPr/>
          </p:nvSpPr>
          <p:spPr bwMode="auto">
            <a:xfrm>
              <a:off x="0" y="135"/>
              <a:ext cx="235" cy="18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14400"/>
              <a:endParaRPr lang="ru-RU" sz="1800">
                <a:solidFill>
                  <a:srgbClr val="626469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</p:grpSp>
      <p:sp>
        <p:nvSpPr>
          <p:cNvPr id="36872" name="AutoShape 8"/>
          <p:cNvSpPr>
            <a:spLocks/>
          </p:cNvSpPr>
          <p:nvPr/>
        </p:nvSpPr>
        <p:spPr bwMode="auto">
          <a:xfrm>
            <a:off x="449263" y="1266825"/>
            <a:ext cx="4243387" cy="4752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marL="315913" indent="-315913" defTabSz="914400">
              <a:lnSpc>
                <a:spcPct val="90000"/>
              </a:lnSpc>
              <a:spcBef>
                <a:spcPts val="500"/>
              </a:spcBef>
              <a:buSzPct val="100000"/>
              <a:buFont typeface="Wingdings" pitchFamily="2" charset="2"/>
              <a:buChar char="•"/>
            </a:pPr>
            <a:endParaRPr lang="ru-RU" sz="20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15913" indent="-315913" defTabSz="914400">
              <a:lnSpc>
                <a:spcPct val="90000"/>
              </a:lnSpc>
              <a:spcBef>
                <a:spcPts val="400"/>
              </a:spcBef>
              <a:buSzPct val="100000"/>
              <a:buFont typeface="Wingdings" pitchFamily="2" charset="2"/>
              <a:buChar char="•"/>
            </a:pPr>
            <a:r>
              <a:rPr lang="ru-RU" sz="2000">
                <a:latin typeface="Arial" pitchFamily="34" charset="0"/>
                <a:cs typeface="Arial" pitchFamily="34" charset="0"/>
                <a:sym typeface="Arial" pitchFamily="34" charset="0"/>
              </a:rPr>
              <a:t>Встроенная Антенна</a:t>
            </a:r>
          </a:p>
          <a:p>
            <a:pPr marL="315913" indent="-315913" defTabSz="914400">
              <a:lnSpc>
                <a:spcPct val="90000"/>
              </a:lnSpc>
              <a:spcBef>
                <a:spcPts val="500"/>
              </a:spcBef>
              <a:buSzPct val="100000"/>
              <a:buFont typeface="Wingdings" pitchFamily="2" charset="2"/>
              <a:buChar char="•"/>
            </a:pPr>
            <a:endParaRPr lang="ru-RU" sz="20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15913" indent="-315913" defTabSz="914400">
              <a:lnSpc>
                <a:spcPct val="90000"/>
              </a:lnSpc>
              <a:spcBef>
                <a:spcPts val="400"/>
              </a:spcBef>
              <a:buSzPct val="100000"/>
              <a:buFont typeface="Wingdings" pitchFamily="2" charset="2"/>
              <a:buChar char="•"/>
            </a:pPr>
            <a:r>
              <a:rPr lang="ru-RU" sz="2000">
                <a:latin typeface="Arial" pitchFamily="34" charset="0"/>
                <a:cs typeface="Arial" pitchFamily="34" charset="0"/>
                <a:sym typeface="Arial" pitchFamily="34" charset="0"/>
              </a:rPr>
              <a:t>LCD Дисплей</a:t>
            </a:r>
          </a:p>
          <a:p>
            <a:pPr marL="315913" indent="-315913" defTabSz="914400">
              <a:lnSpc>
                <a:spcPct val="90000"/>
              </a:lnSpc>
              <a:spcBef>
                <a:spcPts val="500"/>
              </a:spcBef>
              <a:buSzPct val="100000"/>
              <a:buFont typeface="Wingdings" pitchFamily="2" charset="2"/>
              <a:buChar char="•"/>
            </a:pPr>
            <a:endParaRPr lang="ru-RU" sz="20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15913" indent="-315913" defTabSz="914400">
              <a:lnSpc>
                <a:spcPct val="90000"/>
              </a:lnSpc>
              <a:spcBef>
                <a:spcPts val="400"/>
              </a:spcBef>
              <a:buSzPct val="100000"/>
              <a:buFont typeface="Wingdings" pitchFamily="2" charset="2"/>
              <a:buChar char="•"/>
            </a:pPr>
            <a:r>
              <a:rPr lang="ru-RU" sz="2000">
                <a:latin typeface="Arial" pitchFamily="34" charset="0"/>
                <a:cs typeface="Arial" pitchFamily="34" charset="0"/>
                <a:sym typeface="Arial" pitchFamily="34" charset="0"/>
              </a:rPr>
              <a:t>RF плата</a:t>
            </a:r>
          </a:p>
          <a:p>
            <a:pPr marL="315913" indent="-315913" defTabSz="914400">
              <a:lnSpc>
                <a:spcPct val="90000"/>
              </a:lnSpc>
              <a:spcBef>
                <a:spcPts val="500"/>
              </a:spcBef>
              <a:buSzPct val="100000"/>
              <a:buFont typeface="Wingdings" pitchFamily="2" charset="2"/>
              <a:buChar char="•"/>
            </a:pPr>
            <a:endParaRPr lang="ru-RU" sz="8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15913" indent="-315913" defTabSz="914400">
              <a:lnSpc>
                <a:spcPct val="90000"/>
              </a:lnSpc>
              <a:spcBef>
                <a:spcPts val="500"/>
              </a:spcBef>
              <a:buSzPct val="100000"/>
              <a:buFont typeface="Wingdings" pitchFamily="2" charset="2"/>
              <a:buChar char="•"/>
            </a:pPr>
            <a:endParaRPr lang="ru-RU" sz="8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15913" indent="-315913" defTabSz="914400">
              <a:lnSpc>
                <a:spcPct val="90000"/>
              </a:lnSpc>
              <a:spcBef>
                <a:spcPts val="400"/>
              </a:spcBef>
              <a:buSzPct val="100000"/>
              <a:buFont typeface="Wingdings" pitchFamily="2" charset="2"/>
              <a:buChar char="•"/>
            </a:pPr>
            <a:r>
              <a:rPr lang="ru-RU" sz="2000">
                <a:latin typeface="Arial" pitchFamily="34" charset="0"/>
                <a:cs typeface="Arial" pitchFamily="34" charset="0"/>
                <a:sym typeface="Arial" pitchFamily="34" charset="0"/>
              </a:rPr>
              <a:t>Плата сенсора</a:t>
            </a:r>
          </a:p>
          <a:p>
            <a:pPr marL="315913" indent="-315913" defTabSz="914400">
              <a:lnSpc>
                <a:spcPct val="90000"/>
              </a:lnSpc>
              <a:spcBef>
                <a:spcPts val="500"/>
              </a:spcBef>
              <a:buSzPct val="100000"/>
              <a:buFont typeface="Wingdings" pitchFamily="2" charset="2"/>
              <a:buChar char="•"/>
            </a:pPr>
            <a:endParaRPr lang="ru-RU" sz="20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15913" indent="-315913" defTabSz="914400">
              <a:lnSpc>
                <a:spcPct val="90000"/>
              </a:lnSpc>
              <a:spcBef>
                <a:spcPts val="400"/>
              </a:spcBef>
              <a:buSzPct val="100000"/>
              <a:buFont typeface="Wingdings" pitchFamily="2" charset="2"/>
              <a:buChar char="•"/>
            </a:pPr>
            <a:r>
              <a:rPr lang="ru-RU" sz="2000">
                <a:latin typeface="Arial" pitchFamily="34" charset="0"/>
                <a:cs typeface="Arial" pitchFamily="34" charset="0"/>
                <a:sym typeface="Arial" pitchFamily="34" charset="0"/>
              </a:rPr>
              <a:t>Встроенная батарея</a:t>
            </a:r>
          </a:p>
          <a:p>
            <a:pPr marL="315913" indent="-315913" defTabSz="914400">
              <a:lnSpc>
                <a:spcPct val="90000"/>
              </a:lnSpc>
              <a:spcBef>
                <a:spcPts val="500"/>
              </a:spcBef>
              <a:buSzPct val="100000"/>
              <a:buFont typeface="Wingdings" pitchFamily="2" charset="2"/>
              <a:buChar char="•"/>
            </a:pPr>
            <a:endParaRPr lang="ru-RU" sz="20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15913" indent="-315913" defTabSz="914400">
              <a:lnSpc>
                <a:spcPct val="90000"/>
              </a:lnSpc>
              <a:spcBef>
                <a:spcPts val="400"/>
              </a:spcBef>
              <a:buSzPct val="100000"/>
              <a:buFont typeface="Wingdings" pitchFamily="2" charset="2"/>
              <a:buChar char="•"/>
            </a:pPr>
            <a:r>
              <a:rPr lang="ru-RU" sz="2000">
                <a:latin typeface="Arial" pitchFamily="34" charset="0"/>
                <a:cs typeface="Arial" pitchFamily="34" charset="0"/>
                <a:sym typeface="Arial" pitchFamily="34" charset="0"/>
              </a:rPr>
              <a:t>Интерфейс для внеш. антенны</a:t>
            </a:r>
          </a:p>
          <a:p>
            <a:pPr marL="315913" indent="-315913" defTabSz="914400">
              <a:lnSpc>
                <a:spcPct val="90000"/>
              </a:lnSpc>
              <a:spcBef>
                <a:spcPts val="500"/>
              </a:spcBef>
              <a:buSzPct val="100000"/>
              <a:buFont typeface="Wingdings" pitchFamily="2" charset="2"/>
              <a:buChar char="•"/>
            </a:pPr>
            <a:endParaRPr lang="ru-RU" sz="20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15913" indent="-315913" defTabSz="914400">
              <a:lnSpc>
                <a:spcPct val="90000"/>
              </a:lnSpc>
              <a:spcBef>
                <a:spcPts val="400"/>
              </a:spcBef>
              <a:buSzPct val="100000"/>
              <a:buFont typeface="Wingdings" pitchFamily="2" charset="2"/>
              <a:buChar char="•"/>
            </a:pPr>
            <a:r>
              <a:rPr lang="ru-RU" sz="2000">
                <a:latin typeface="Arial" pitchFamily="34" charset="0"/>
                <a:cs typeface="Arial" pitchFamily="34" charset="0"/>
                <a:sym typeface="Arial" pitchFamily="34" charset="0"/>
              </a:rPr>
              <a:t>Сенсор</a:t>
            </a:r>
            <a:endParaRPr lang="ru-RU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3389313" y="1874838"/>
            <a:ext cx="2971800" cy="306387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2627313" y="3079750"/>
            <a:ext cx="3124200" cy="131763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V="1">
            <a:off x="3008313" y="3400425"/>
            <a:ext cx="2743200" cy="242888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2932113" y="2486025"/>
            <a:ext cx="2743200" cy="22860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V="1">
            <a:off x="3160713" y="3933825"/>
            <a:ext cx="2514600" cy="53340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V="1">
            <a:off x="4692650" y="4086225"/>
            <a:ext cx="2430463" cy="91440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V="1">
            <a:off x="2474913" y="5305425"/>
            <a:ext cx="3733800" cy="45720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1"/>
          <p:cNvSpPr>
            <a:spLocks/>
          </p:cNvSpPr>
          <p:nvPr/>
        </p:nvSpPr>
        <p:spPr bwMode="auto">
          <a:xfrm>
            <a:off x="8604250" y="65992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B7EEDAA8-48B5-4948-93F3-CE45B477F448}" type="slidenum">
              <a:rPr lang="ru-RU" sz="400">
                <a:solidFill>
                  <a:srgbClr val="62646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19</a:t>
            </a:fld>
            <a:endParaRPr lang="ru-RU"/>
          </a:p>
        </p:txBody>
      </p:sp>
      <p:sp>
        <p:nvSpPr>
          <p:cNvPr id="37890" name="AutoShape 2"/>
          <p:cNvSpPr>
            <a:spLocks/>
          </p:cNvSpPr>
          <p:nvPr/>
        </p:nvSpPr>
        <p:spPr bwMode="auto">
          <a:xfrm>
            <a:off x="438150" y="352425"/>
            <a:ext cx="7086600" cy="5222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Accutech Manager</a:t>
            </a:r>
            <a:endParaRPr lang="ru-RU"/>
          </a:p>
        </p:txBody>
      </p:sp>
      <p:sp>
        <p:nvSpPr>
          <p:cNvPr id="37891" name="AutoShape 3"/>
          <p:cNvSpPr>
            <a:spLocks/>
          </p:cNvSpPr>
          <p:nvPr/>
        </p:nvSpPr>
        <p:spPr bwMode="auto">
          <a:xfrm>
            <a:off x="304800" y="1219200"/>
            <a:ext cx="8486775" cy="427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4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Программное обеспечение на базе Windows:</a:t>
            </a:r>
          </a:p>
          <a:p>
            <a:pPr defTabSz="914400"/>
            <a:r>
              <a:rPr lang="ru-RU" sz="24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24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sz="20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Конфигурация полевых модулей</a:t>
            </a:r>
          </a:p>
          <a:p>
            <a:pPr defTabSz="914400">
              <a:buClr>
                <a:srgbClr val="595959"/>
              </a:buClr>
              <a:buSzPct val="100000"/>
              <a:buFont typeface="ArialMT" charset="0"/>
              <a:buChar char="•"/>
            </a:pPr>
            <a:endParaRPr lang="ru-RU" sz="200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20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Системная диагностика</a:t>
            </a:r>
          </a:p>
          <a:p>
            <a:pPr defTabSz="914400">
              <a:buClr>
                <a:srgbClr val="595959"/>
              </a:buClr>
              <a:buSzPct val="100000"/>
              <a:buFont typeface="ArialMT" charset="0"/>
              <a:buChar char="•"/>
            </a:pPr>
            <a:endParaRPr lang="ru-RU" sz="200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20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Отображение/тренды основных данных</a:t>
            </a:r>
          </a:p>
          <a:p>
            <a:pPr defTabSz="914400">
              <a:buClr>
                <a:srgbClr val="595959"/>
              </a:buClr>
              <a:buSzPct val="100000"/>
              <a:buFont typeface="ArialMT" charset="0"/>
              <a:buChar char="•"/>
            </a:pPr>
            <a:endParaRPr lang="ru-RU" sz="200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>
              <a:buClr>
                <a:srgbClr val="595959"/>
              </a:buClr>
              <a:buSzPct val="100000"/>
              <a:buFont typeface="ArialMT" charset="0"/>
              <a:buChar char="•"/>
            </a:pPr>
            <a:r>
              <a:rPr lang="ru-RU" sz="20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Клиент-серверная архитектура</a:t>
            </a:r>
            <a:endParaRPr lang="ru-RU"/>
          </a:p>
        </p:txBody>
      </p:sp>
      <p:pic>
        <p:nvPicPr>
          <p:cNvPr id="37892" name="Picture 4" descr="image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828800"/>
            <a:ext cx="3324225" cy="25209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pic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5862638" y="3810000"/>
            <a:ext cx="2971800" cy="2362200"/>
            <a:chOff x="0" y="0"/>
            <a:chExt cx="234" cy="186"/>
          </a:xfrm>
        </p:grpSpPr>
        <p:pic>
          <p:nvPicPr>
            <p:cNvPr id="37894" name="Picture 6" descr="image39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34" cy="186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pic>
        <p:pic>
          <p:nvPicPr>
            <p:cNvPr id="37895" name="Picture 7" descr="image40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8"/>
              <a:ext cx="99" cy="9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/>
          </p:cNvSpPr>
          <p:nvPr/>
        </p:nvSpPr>
        <p:spPr bwMode="auto">
          <a:xfrm>
            <a:off x="8604250" y="66500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01116FEB-1EFE-437A-A048-09F6A74EF555}" type="slidenum">
              <a:rPr lang="ru-RU" sz="400"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2</a:t>
            </a:fld>
            <a:endParaRPr lang="ru-RU"/>
          </a:p>
        </p:txBody>
      </p:sp>
      <p:pic>
        <p:nvPicPr>
          <p:cNvPr id="18434" name="Picture 2" descr="imag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8238" y="4686300"/>
            <a:ext cx="2522537" cy="16764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18435" name="AutoShape 3"/>
          <p:cNvSpPr>
            <a:spLocks/>
          </p:cNvSpPr>
          <p:nvPr/>
        </p:nvSpPr>
        <p:spPr bwMode="auto">
          <a:xfrm>
            <a:off x="457200" y="304800"/>
            <a:ext cx="6629400" cy="5222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Применение</a:t>
            </a:r>
            <a:endParaRPr lang="ru-RU"/>
          </a:p>
        </p:txBody>
      </p:sp>
      <p:pic>
        <p:nvPicPr>
          <p:cNvPr id="18436" name="Picture 4" descr="image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0" y="565150"/>
            <a:ext cx="2362200" cy="175418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18437" name="Picture 5" descr="image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0700" y="1981200"/>
            <a:ext cx="2517775" cy="167798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18438" name="Picture 6" descr="image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290888"/>
            <a:ext cx="2438400" cy="18288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777875" y="4572000"/>
            <a:ext cx="2447925" cy="1709738"/>
            <a:chOff x="0" y="0"/>
            <a:chExt cx="193" cy="135"/>
          </a:xfrm>
        </p:grpSpPr>
        <p:sp>
          <p:nvSpPr>
            <p:cNvPr id="18440" name="AutoShape 8"/>
            <p:cNvSpPr>
              <a:spLocks/>
            </p:cNvSpPr>
            <p:nvPr/>
          </p:nvSpPr>
          <p:spPr bwMode="auto">
            <a:xfrm>
              <a:off x="0" y="0"/>
              <a:ext cx="193" cy="13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DEDED"/>
            </a:solidFill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914400"/>
              <a:endParaRPr lang="ru-RU" sz="24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8441" name="Picture 9" descr="image7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193" cy="13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</p:pic>
      </p:grpSp>
      <p:sp>
        <p:nvSpPr>
          <p:cNvPr id="18442" name="AutoShape 10"/>
          <p:cNvSpPr>
            <a:spLocks/>
          </p:cNvSpPr>
          <p:nvPr/>
        </p:nvSpPr>
        <p:spPr bwMode="auto">
          <a:xfrm>
            <a:off x="457200" y="1084263"/>
            <a:ext cx="3505200" cy="1323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600">
                <a:latin typeface="Arial" pitchFamily="34" charset="0"/>
                <a:cs typeface="Arial" pitchFamily="34" charset="0"/>
                <a:sym typeface="Arial" pitchFamily="34" charset="0"/>
              </a:rPr>
              <a:t>Применяются для любых процессов, где необходимо производить измерения в труднодоступных местах с дорогой прокладкой кабеля</a:t>
            </a:r>
            <a:endParaRPr lang="ru-RU"/>
          </a:p>
        </p:txBody>
      </p:sp>
      <p:sp>
        <p:nvSpPr>
          <p:cNvPr id="18443" name="AutoShape 11"/>
          <p:cNvSpPr>
            <a:spLocks/>
          </p:cNvSpPr>
          <p:nvPr/>
        </p:nvSpPr>
        <p:spPr bwMode="auto">
          <a:xfrm>
            <a:off x="3352800" y="5568950"/>
            <a:ext cx="2657475" cy="369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800">
                <a:latin typeface="Arial" pitchFamily="34" charset="0"/>
                <a:cs typeface="Arial" pitchFamily="34" charset="0"/>
                <a:sym typeface="Arial" pitchFamily="34" charset="0"/>
              </a:rPr>
              <a:t>Нефтегаз</a:t>
            </a:r>
            <a:endParaRPr lang="ru-RU"/>
          </a:p>
        </p:txBody>
      </p:sp>
      <p:sp>
        <p:nvSpPr>
          <p:cNvPr id="18444" name="AutoShape 12"/>
          <p:cNvSpPr>
            <a:spLocks/>
          </p:cNvSpPr>
          <p:nvPr/>
        </p:nvSpPr>
        <p:spPr bwMode="auto">
          <a:xfrm>
            <a:off x="5334000" y="4125913"/>
            <a:ext cx="1752600" cy="369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800">
                <a:latin typeface="Arial" pitchFamily="34" charset="0"/>
                <a:cs typeface="Arial" pitchFamily="34" charset="0"/>
                <a:sym typeface="Arial" pitchFamily="34" charset="0"/>
              </a:rPr>
              <a:t>Энергетика</a:t>
            </a:r>
            <a:endParaRPr lang="ru-RU"/>
          </a:p>
        </p:txBody>
      </p:sp>
      <p:sp>
        <p:nvSpPr>
          <p:cNvPr id="18445" name="AutoShape 13"/>
          <p:cNvSpPr>
            <a:spLocks/>
          </p:cNvSpPr>
          <p:nvPr/>
        </p:nvSpPr>
        <p:spPr bwMode="auto">
          <a:xfrm>
            <a:off x="6858000" y="2514600"/>
            <a:ext cx="2286000" cy="647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800">
                <a:latin typeface="Arial" pitchFamily="34" charset="0"/>
                <a:cs typeface="Arial" pitchFamily="34" charset="0"/>
                <a:sym typeface="Arial" pitchFamily="34" charset="0"/>
              </a:rPr>
              <a:t>Горнорудная промышленность</a:t>
            </a:r>
            <a:endParaRPr lang="ru-RU"/>
          </a:p>
        </p:txBody>
      </p:sp>
      <p:sp>
        <p:nvSpPr>
          <p:cNvPr id="18446" name="AutoShape 14"/>
          <p:cNvSpPr>
            <a:spLocks/>
          </p:cNvSpPr>
          <p:nvPr/>
        </p:nvSpPr>
        <p:spPr bwMode="auto">
          <a:xfrm>
            <a:off x="3810000" y="685800"/>
            <a:ext cx="22860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800">
                <a:latin typeface="Arial" pitchFamily="34" charset="0"/>
                <a:cs typeface="Arial" pitchFamily="34" charset="0"/>
                <a:sym typeface="Arial" pitchFamily="34" charset="0"/>
              </a:rPr>
              <a:t>Промышленность</a:t>
            </a:r>
            <a:endParaRPr lang="ru-RU"/>
          </a:p>
        </p:txBody>
      </p:sp>
      <p:pic>
        <p:nvPicPr>
          <p:cNvPr id="18447" name="Picture 15" descr="image8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5425" y="3089275"/>
            <a:ext cx="842963" cy="200342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18448" name="AutoShape 16"/>
          <p:cNvSpPr>
            <a:spLocks/>
          </p:cNvSpPr>
          <p:nvPr/>
        </p:nvSpPr>
        <p:spPr bwMode="auto">
          <a:xfrm>
            <a:off x="777875" y="2490788"/>
            <a:ext cx="1752600" cy="1600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marL="166688" indent="-166688" defTabSz="914400">
              <a:buSzPct val="100000"/>
              <a:buFont typeface="ArialMT" charset="0"/>
              <a:buChar char="•"/>
            </a:pPr>
            <a:r>
              <a:rPr lang="ru-RU" sz="1400" i="1">
                <a:latin typeface="Arial" pitchFamily="34" charset="0"/>
                <a:cs typeface="Arial" pitchFamily="34" charset="0"/>
                <a:sym typeface="Arial" pitchFamily="34" charset="0"/>
              </a:rPr>
              <a:t>Tемпература</a:t>
            </a:r>
          </a:p>
          <a:p>
            <a:pPr marL="166688" indent="-166688" defTabSz="914400">
              <a:buSzPct val="100000"/>
              <a:buFont typeface="ArialMT" charset="0"/>
              <a:buChar char="•"/>
            </a:pPr>
            <a:r>
              <a:rPr lang="ru-RU" sz="1400" i="1">
                <a:latin typeface="Arial" pitchFamily="34" charset="0"/>
                <a:cs typeface="Arial" pitchFamily="34" charset="0"/>
                <a:sym typeface="Arial" pitchFamily="34" charset="0"/>
              </a:rPr>
              <a:t>Давление</a:t>
            </a:r>
          </a:p>
          <a:p>
            <a:pPr marL="166688" indent="-166688" defTabSz="914400">
              <a:buSzPct val="100000"/>
              <a:buFont typeface="ArialMT" charset="0"/>
              <a:buChar char="•"/>
            </a:pPr>
            <a:r>
              <a:rPr lang="ru-RU" sz="1400" i="1">
                <a:latin typeface="Arial" pitchFamily="34" charset="0"/>
                <a:cs typeface="Arial" pitchFamily="34" charset="0"/>
                <a:sym typeface="Arial" pitchFamily="34" charset="0"/>
              </a:rPr>
              <a:t>Расход</a:t>
            </a:r>
          </a:p>
          <a:p>
            <a:pPr marL="166688" indent="-166688" defTabSz="914400">
              <a:buSzPct val="100000"/>
              <a:buFont typeface="ArialMT" charset="0"/>
              <a:buChar char="•"/>
            </a:pPr>
            <a:r>
              <a:rPr lang="ru-RU" sz="1400" i="1">
                <a:latin typeface="Arial" pitchFamily="34" charset="0"/>
                <a:cs typeface="Arial" pitchFamily="34" charset="0"/>
                <a:sym typeface="Arial" pitchFamily="34" charset="0"/>
              </a:rPr>
              <a:t>Уровень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166688" indent="-166688" defTabSz="914400">
              <a:buSzPct val="100000"/>
              <a:buFont typeface="ArialMT" charset="0"/>
              <a:buChar char="•"/>
            </a:pPr>
            <a:r>
              <a:rPr lang="ru-RU" sz="1400" i="1">
                <a:latin typeface="Arial" pitchFamily="34" charset="0"/>
                <a:cs typeface="Arial" pitchFamily="34" charset="0"/>
                <a:sym typeface="Arial" pitchFamily="34" charset="0"/>
              </a:rPr>
              <a:t>Положение </a:t>
            </a:r>
          </a:p>
          <a:p>
            <a:pPr marL="166688" indent="-166688" defTabSz="914400">
              <a:buSzPct val="100000"/>
              <a:buFont typeface="ArialMT" charset="0"/>
              <a:buChar char="•"/>
            </a:pPr>
            <a:r>
              <a:rPr lang="ru-RU" sz="1400" i="1">
                <a:latin typeface="Arial" pitchFamily="34" charset="0"/>
                <a:cs typeface="Arial" pitchFamily="34" charset="0"/>
                <a:sym typeface="Arial" pitchFamily="34" charset="0"/>
              </a:rPr>
              <a:t>Аналог. сигнал</a:t>
            </a:r>
          </a:p>
          <a:p>
            <a:pPr marL="166688" indent="-166688" defTabSz="914400">
              <a:buSzPct val="100000"/>
              <a:buFont typeface="ArialMT" charset="0"/>
              <a:buChar char="•"/>
            </a:pPr>
            <a:r>
              <a:rPr lang="ru-RU" sz="1400" i="1">
                <a:latin typeface="Arial" pitchFamily="34" charset="0"/>
                <a:cs typeface="Arial" pitchFamily="34" charset="0"/>
                <a:sym typeface="Arial" pitchFamily="34" charset="0"/>
              </a:rPr>
              <a:t>Другое...</a:t>
            </a:r>
            <a:endParaRPr lang="ru-RU"/>
          </a:p>
        </p:txBody>
      </p:sp>
      <p:sp>
        <p:nvSpPr>
          <p:cNvPr id="18449" name="AutoShape 17"/>
          <p:cNvSpPr>
            <a:spLocks/>
          </p:cNvSpPr>
          <p:nvPr/>
        </p:nvSpPr>
        <p:spPr bwMode="auto">
          <a:xfrm>
            <a:off x="7162800" y="6324600"/>
            <a:ext cx="1981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800">
                <a:latin typeface="Arial" pitchFamily="34" charset="0"/>
                <a:cs typeface="Arial" pitchFamily="34" charset="0"/>
                <a:sym typeface="Arial" pitchFamily="34" charset="0"/>
              </a:rPr>
              <a:t>Водоснабжение</a:t>
            </a:r>
            <a:endParaRPr lang="ru-RU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1"/>
          <p:cNvSpPr>
            <a:spLocks/>
          </p:cNvSpPr>
          <p:nvPr/>
        </p:nvSpPr>
        <p:spPr bwMode="auto">
          <a:xfrm>
            <a:off x="8604250" y="65992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BB7317F2-5C5D-466D-A8BA-29B24B622B79}" type="slidenum">
              <a:rPr lang="ru-RU" sz="400">
                <a:solidFill>
                  <a:srgbClr val="62646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20</a:t>
            </a:fld>
            <a:endParaRPr lang="ru-RU"/>
          </a:p>
        </p:txBody>
      </p:sp>
      <p:sp>
        <p:nvSpPr>
          <p:cNvPr id="38914" name="AutoShape 2"/>
          <p:cNvSpPr>
            <a:spLocks/>
          </p:cNvSpPr>
          <p:nvPr/>
        </p:nvSpPr>
        <p:spPr bwMode="auto">
          <a:xfrm>
            <a:off x="304800" y="1219200"/>
            <a:ext cx="8388350" cy="647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8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Одно из ключевых применений в нефтегазовой промышленности – скважины, где устройства Accutech могут работать автономно.  </a:t>
            </a:r>
            <a:endParaRPr lang="ru-RU"/>
          </a:p>
        </p:txBody>
      </p:sp>
      <p:sp>
        <p:nvSpPr>
          <p:cNvPr id="38915" name="AutoShape 3"/>
          <p:cNvSpPr>
            <a:spLocks/>
          </p:cNvSpPr>
          <p:nvPr/>
        </p:nvSpPr>
        <p:spPr bwMode="auto">
          <a:xfrm>
            <a:off x="533400" y="381000"/>
            <a:ext cx="7391400" cy="5222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Применение:  Нефтегазовая отрасль</a:t>
            </a:r>
            <a:endParaRPr lang="ru-RU"/>
          </a:p>
        </p:txBody>
      </p:sp>
      <p:sp>
        <p:nvSpPr>
          <p:cNvPr id="38916" name="AutoShape 4"/>
          <p:cNvSpPr>
            <a:spLocks/>
          </p:cNvSpPr>
          <p:nvPr/>
        </p:nvSpPr>
        <p:spPr bwMode="auto">
          <a:xfrm>
            <a:off x="6400800" y="2133600"/>
            <a:ext cx="2514600" cy="30003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400" b="1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Беспроводные измерения: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/>
            <a:endParaRPr lang="ru-RU" sz="1400">
              <a:solidFill>
                <a:srgbClr val="40404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>
              <a:lnSpc>
                <a:spcPct val="150000"/>
              </a:lnSpc>
              <a:buClr>
                <a:srgbClr val="404040"/>
              </a:buClr>
              <a:buSzPct val="100000"/>
              <a:buFontTx/>
              <a:buChar char="-"/>
            </a:pPr>
            <a:r>
              <a:rPr lang="ru-RU" sz="140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Уровень в емкостях</a:t>
            </a:r>
          </a:p>
          <a:p>
            <a:pPr defTabSz="914400">
              <a:lnSpc>
                <a:spcPct val="150000"/>
              </a:lnSpc>
              <a:buClr>
                <a:srgbClr val="404040"/>
              </a:buClr>
              <a:buSzPct val="100000"/>
              <a:buFontTx/>
              <a:buChar char="-"/>
            </a:pPr>
            <a:r>
              <a:rPr lang="ru-RU" sz="140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Давление</a:t>
            </a:r>
          </a:p>
          <a:p>
            <a:pPr defTabSz="914400">
              <a:lnSpc>
                <a:spcPct val="150000"/>
              </a:lnSpc>
              <a:buClr>
                <a:srgbClr val="404040"/>
              </a:buClr>
              <a:buSzPct val="100000"/>
              <a:buFontTx/>
              <a:buChar char="-"/>
            </a:pPr>
            <a:r>
              <a:rPr lang="ru-RU" sz="140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Состояние запорной арматуры</a:t>
            </a:r>
          </a:p>
          <a:p>
            <a:pPr defTabSz="914400">
              <a:lnSpc>
                <a:spcPct val="150000"/>
              </a:lnSpc>
              <a:buClr>
                <a:srgbClr val="404040"/>
              </a:buClr>
              <a:buSzPct val="100000"/>
              <a:buFontTx/>
              <a:buChar char="-"/>
            </a:pPr>
            <a:r>
              <a:rPr lang="ru-RU" sz="140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Расход продукта</a:t>
            </a:r>
          </a:p>
          <a:p>
            <a:pPr defTabSz="914400">
              <a:lnSpc>
                <a:spcPct val="150000"/>
              </a:lnSpc>
              <a:buClr>
                <a:srgbClr val="404040"/>
              </a:buClr>
              <a:buSzPct val="100000"/>
              <a:buFontTx/>
              <a:buChar char="-"/>
            </a:pPr>
            <a:r>
              <a:rPr lang="ru-RU" sz="140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многое другое</a:t>
            </a:r>
            <a:endParaRPr lang="ru-RU"/>
          </a:p>
        </p:txBody>
      </p:sp>
      <p:pic>
        <p:nvPicPr>
          <p:cNvPr id="38917" name="Picture 5" descr="image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38350"/>
            <a:ext cx="5715000" cy="42862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grpSp>
        <p:nvGrpSpPr>
          <p:cNvPr id="38918" name="Group 6"/>
          <p:cNvGrpSpPr>
            <a:grpSpLocks/>
          </p:cNvGrpSpPr>
          <p:nvPr/>
        </p:nvGrpSpPr>
        <p:grpSpPr bwMode="auto">
          <a:xfrm>
            <a:off x="6934200" y="4953000"/>
            <a:ext cx="1600200" cy="1457325"/>
            <a:chOff x="0" y="0"/>
            <a:chExt cx="126" cy="115"/>
          </a:xfrm>
        </p:grpSpPr>
        <p:pic>
          <p:nvPicPr>
            <p:cNvPr id="38919" name="Picture 7" descr="image4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" y="0"/>
              <a:ext cx="50" cy="11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</p:pic>
        <p:pic>
          <p:nvPicPr>
            <p:cNvPr id="38920" name="Picture 8" descr="image43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4"/>
              <a:ext cx="61" cy="6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</p:pic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AutoShape 1"/>
          <p:cNvSpPr>
            <a:spLocks/>
          </p:cNvSpPr>
          <p:nvPr/>
        </p:nvSpPr>
        <p:spPr bwMode="auto">
          <a:xfrm>
            <a:off x="8604250" y="65992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7D28067A-0F1B-49BF-8229-9F366C63CF80}" type="slidenum">
              <a:rPr lang="ru-RU" sz="400">
                <a:solidFill>
                  <a:srgbClr val="62646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21</a:t>
            </a:fld>
            <a:endParaRPr lang="ru-RU"/>
          </a:p>
        </p:txBody>
      </p:sp>
      <p:sp>
        <p:nvSpPr>
          <p:cNvPr id="39938" name="AutoShape 2"/>
          <p:cNvSpPr>
            <a:spLocks/>
          </p:cNvSpPr>
          <p:nvPr/>
        </p:nvSpPr>
        <p:spPr bwMode="auto">
          <a:xfrm>
            <a:off x="533400" y="379413"/>
            <a:ext cx="5867400" cy="955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Применение в нефтегазовой промышленности </a:t>
            </a:r>
            <a:endParaRPr lang="ru-RU"/>
          </a:p>
        </p:txBody>
      </p:sp>
      <p:sp>
        <p:nvSpPr>
          <p:cNvPr id="39939" name="AutoShape 3"/>
          <p:cNvSpPr>
            <a:spLocks/>
          </p:cNvSpPr>
          <p:nvPr/>
        </p:nvSpPr>
        <p:spPr bwMode="auto">
          <a:xfrm>
            <a:off x="457200" y="1311275"/>
            <a:ext cx="8077200" cy="2311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8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Accutech отлично подходит для применения в нефтегазовой промышленности благодаря следующим характеристикам:</a:t>
            </a:r>
          </a:p>
          <a:p>
            <a:pPr marL="457200" lvl="1" defTabSz="914400">
              <a:lnSpc>
                <a:spcPct val="150000"/>
              </a:lnSpc>
              <a:buClr>
                <a:srgbClr val="595959"/>
              </a:buClr>
              <a:buSzPct val="100000"/>
              <a:buFontTx/>
              <a:buChar char="-"/>
            </a:pPr>
            <a:r>
              <a:rPr lang="ru-RU" sz="18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Возможность удаленной установки, нет необходимости в прокладке кабельных трасс</a:t>
            </a:r>
          </a:p>
          <a:p>
            <a:pPr marL="457200" lvl="1" defTabSz="914400">
              <a:lnSpc>
                <a:spcPct val="150000"/>
              </a:lnSpc>
              <a:buClr>
                <a:srgbClr val="595959"/>
              </a:buClr>
              <a:buSzPct val="100000"/>
              <a:buFontTx/>
              <a:buChar char="-"/>
            </a:pPr>
            <a:r>
              <a:rPr lang="ru-RU" sz="18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Автономное питание</a:t>
            </a:r>
          </a:p>
          <a:p>
            <a:pPr marL="457200" lvl="1" defTabSz="914400">
              <a:lnSpc>
                <a:spcPct val="150000"/>
              </a:lnSpc>
              <a:buClr>
                <a:srgbClr val="595959"/>
              </a:buClr>
              <a:buSzPct val="100000"/>
              <a:buFontTx/>
              <a:buChar char="-"/>
            </a:pPr>
            <a:r>
              <a:rPr lang="ru-RU" sz="18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Возможность установки во взрывоопасных зонах</a:t>
            </a:r>
            <a:endParaRPr lang="ru-RU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404813" y="3733800"/>
            <a:ext cx="3490912" cy="2438400"/>
            <a:chOff x="0" y="0"/>
            <a:chExt cx="275" cy="192"/>
          </a:xfrm>
        </p:grpSpPr>
        <p:sp>
          <p:nvSpPr>
            <p:cNvPr id="39941" name="AutoShape 5"/>
            <p:cNvSpPr>
              <a:spLocks/>
            </p:cNvSpPr>
            <p:nvPr/>
          </p:nvSpPr>
          <p:spPr bwMode="auto">
            <a:xfrm>
              <a:off x="0" y="0"/>
              <a:ext cx="275" cy="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DEDED"/>
            </a:solidFill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914400"/>
              <a:endParaRPr lang="ru-RU" sz="24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39942" name="Picture 6" descr="image44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75" cy="192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</p:pic>
      </p:grpSp>
      <p:pic>
        <p:nvPicPr>
          <p:cNvPr id="39943" name="Picture 7" descr="image4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425" y="3733800"/>
            <a:ext cx="4638675" cy="240982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39944" name="Picture 8" descr="image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228600"/>
            <a:ext cx="587375" cy="10604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5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1"/>
          <p:cNvSpPr>
            <a:spLocks/>
          </p:cNvSpPr>
          <p:nvPr/>
        </p:nvSpPr>
        <p:spPr bwMode="auto">
          <a:xfrm>
            <a:off x="8604250" y="66500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0014819D-0939-41A6-826D-8B27F0E2D2B4}" type="slidenum">
              <a:rPr lang="ru-RU" sz="400"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22</a:t>
            </a:fld>
            <a:endParaRPr lang="ru-RU"/>
          </a:p>
        </p:txBody>
      </p:sp>
      <p:sp>
        <p:nvSpPr>
          <p:cNvPr id="40962" name="AutoShape 2"/>
          <p:cNvSpPr>
            <a:spLocks/>
          </p:cNvSpPr>
          <p:nvPr/>
        </p:nvSpPr>
        <p:spPr bwMode="auto">
          <a:xfrm>
            <a:off x="395288" y="1987550"/>
            <a:ext cx="3600450" cy="3498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 cap="flat" cmpd="sng">
            <a:solidFill>
              <a:srgbClr val="B10043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defTabSz="914400"/>
            <a:endParaRPr lang="ru-RU" sz="2000">
              <a:solidFill>
                <a:srgbClr val="626469"/>
              </a:solidFill>
            </a:endParaRPr>
          </a:p>
        </p:txBody>
      </p:sp>
      <p:sp>
        <p:nvSpPr>
          <p:cNvPr id="40963" name="AutoShape 3"/>
          <p:cNvSpPr>
            <a:spLocks/>
          </p:cNvSpPr>
          <p:nvPr/>
        </p:nvSpPr>
        <p:spPr bwMode="auto">
          <a:xfrm>
            <a:off x="468313" y="260350"/>
            <a:ext cx="8785225" cy="830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914400">
              <a:lnSpc>
                <a:spcPct val="120000"/>
              </a:lnSpc>
            </a:pPr>
            <a:r>
              <a:rPr lang="ru-RU" sz="2800">
                <a:solidFill>
                  <a:srgbClr val="00953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Accutech – </a:t>
            </a:r>
            <a:r>
              <a:rPr lang="ru-RU" sz="2800" b="1">
                <a:solidFill>
                  <a:srgbClr val="00953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Применение</a:t>
            </a:r>
            <a:endParaRPr lang="ru-RU"/>
          </a:p>
        </p:txBody>
      </p:sp>
      <p:sp>
        <p:nvSpPr>
          <p:cNvPr id="40964" name="AutoShape 4"/>
          <p:cNvSpPr>
            <a:spLocks/>
          </p:cNvSpPr>
          <p:nvPr/>
        </p:nvSpPr>
        <p:spPr bwMode="auto">
          <a:xfrm>
            <a:off x="395288" y="1411288"/>
            <a:ext cx="3600450" cy="865187"/>
          </a:xfrm>
          <a:prstGeom prst="roundRect">
            <a:avLst>
              <a:gd name="adj" fmla="val 16667"/>
            </a:avLst>
          </a:prstGeom>
          <a:solidFill>
            <a:srgbClr val="B10043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algn="ctr" defTabSz="914400"/>
            <a:endParaRPr lang="ru-RU" sz="1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40965" name="AutoShape 5"/>
          <p:cNvSpPr>
            <a:spLocks/>
          </p:cNvSpPr>
          <p:nvPr/>
        </p:nvSpPr>
        <p:spPr bwMode="auto">
          <a:xfrm>
            <a:off x="1370013" y="1676400"/>
            <a:ext cx="2443162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8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Резервуарный парк</a:t>
            </a:r>
            <a:endParaRPr lang="ru-RU"/>
          </a:p>
        </p:txBody>
      </p:sp>
      <p:sp>
        <p:nvSpPr>
          <p:cNvPr id="40966" name="AutoShape 6"/>
          <p:cNvSpPr>
            <a:spLocks/>
          </p:cNvSpPr>
          <p:nvPr/>
        </p:nvSpPr>
        <p:spPr bwMode="auto">
          <a:xfrm>
            <a:off x="466725" y="2492375"/>
            <a:ext cx="3455988" cy="2862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800" b="1">
                <a:latin typeface="Arial" pitchFamily="34" charset="0"/>
                <a:cs typeface="Arial" pitchFamily="34" charset="0"/>
                <a:sym typeface="Arial" pitchFamily="34" charset="0"/>
              </a:rPr>
              <a:t>Применение</a:t>
            </a:r>
          </a:p>
          <a:p>
            <a:pPr defTabSz="914400"/>
            <a:r>
              <a:rPr lang="ru-RU" sz="1800">
                <a:latin typeface="Arial" pitchFamily="34" charset="0"/>
                <a:cs typeface="Arial" pitchFamily="34" charset="0"/>
                <a:sym typeface="Arial" pitchFamily="34" charset="0"/>
              </a:rPr>
              <a:t>Мониторинг уровней в резервуарном парке</a:t>
            </a:r>
          </a:p>
          <a:p>
            <a:pPr defTabSz="914400"/>
            <a:r>
              <a:rPr lang="ru-RU" sz="1800" b="1">
                <a:latin typeface="Arial" pitchFamily="34" charset="0"/>
                <a:cs typeface="Arial" pitchFamily="34" charset="0"/>
                <a:sym typeface="Arial" pitchFamily="34" charset="0"/>
              </a:rPr>
              <a:t>Достоинства: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/>
            <a:r>
              <a:rPr lang="ru-RU" sz="1800">
                <a:latin typeface="Arial" pitchFamily="34" charset="0"/>
                <a:cs typeface="Arial" pitchFamily="34" charset="0"/>
                <a:sym typeface="Arial" pitchFamily="34" charset="0"/>
              </a:rPr>
              <a:t>Гарантия безопасности технологического процесса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/>
            <a:r>
              <a:rPr lang="ru-RU" sz="1800">
                <a:latin typeface="Arial" pitchFamily="34" charset="0"/>
                <a:cs typeface="Arial" pitchFamily="34" charset="0"/>
                <a:sym typeface="Arial" pitchFamily="34" charset="0"/>
              </a:rPr>
              <a:t>Низкая стоимость установки и эксплуатации по сравнению с другими подобными  решениями</a:t>
            </a:r>
            <a:endParaRPr lang="ru-RU"/>
          </a:p>
        </p:txBody>
      </p: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4283075" y="1555750"/>
            <a:ext cx="4624388" cy="3600450"/>
            <a:chOff x="0" y="0"/>
            <a:chExt cx="365" cy="284"/>
          </a:xfrm>
        </p:grpSpPr>
        <p:pic>
          <p:nvPicPr>
            <p:cNvPr id="40968" name="Picture 8" descr="image47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65" cy="28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</p:pic>
        <p:sp>
          <p:nvSpPr>
            <p:cNvPr id="40969" name="AutoShape 9"/>
            <p:cNvSpPr>
              <a:spLocks/>
            </p:cNvSpPr>
            <p:nvPr/>
          </p:nvSpPr>
          <p:spPr bwMode="auto">
            <a:xfrm>
              <a:off x="70" y="74"/>
              <a:ext cx="27" cy="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14400"/>
              <a:endParaRPr lang="ru-RU" sz="24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40970" name="AutoShape 10"/>
            <p:cNvSpPr>
              <a:spLocks/>
            </p:cNvSpPr>
            <p:nvPr/>
          </p:nvSpPr>
          <p:spPr bwMode="auto">
            <a:xfrm>
              <a:off x="179" y="82"/>
              <a:ext cx="27" cy="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14400"/>
              <a:endParaRPr lang="ru-RU" sz="24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40971" name="AutoShape 11"/>
            <p:cNvSpPr>
              <a:spLocks/>
            </p:cNvSpPr>
            <p:nvPr/>
          </p:nvSpPr>
          <p:spPr bwMode="auto">
            <a:xfrm>
              <a:off x="292" y="85"/>
              <a:ext cx="26" cy="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14400"/>
              <a:endParaRPr lang="ru-RU" sz="24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40972" name="AutoShape 12"/>
            <p:cNvSpPr>
              <a:spLocks/>
            </p:cNvSpPr>
            <p:nvPr/>
          </p:nvSpPr>
          <p:spPr bwMode="auto">
            <a:xfrm>
              <a:off x="237" y="106"/>
              <a:ext cx="27" cy="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14400"/>
              <a:endParaRPr lang="ru-RU" sz="24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40973" name="AutoShape 13"/>
            <p:cNvSpPr>
              <a:spLocks/>
            </p:cNvSpPr>
            <p:nvPr/>
          </p:nvSpPr>
          <p:spPr bwMode="auto">
            <a:xfrm>
              <a:off x="314" y="135"/>
              <a:ext cx="27" cy="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14400"/>
              <a:endParaRPr lang="ru-RU" sz="24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40974" name="AutoShape 14"/>
            <p:cNvSpPr>
              <a:spLocks/>
            </p:cNvSpPr>
            <p:nvPr/>
          </p:nvSpPr>
          <p:spPr bwMode="auto">
            <a:xfrm>
              <a:off x="24" y="74"/>
              <a:ext cx="27" cy="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14400"/>
              <a:endParaRPr lang="ru-RU" sz="24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40975" name="AutoShape 15"/>
            <p:cNvSpPr>
              <a:spLocks/>
            </p:cNvSpPr>
            <p:nvPr/>
          </p:nvSpPr>
          <p:spPr bwMode="auto">
            <a:xfrm>
              <a:off x="46" y="74"/>
              <a:ext cx="26" cy="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14400"/>
              <a:endParaRPr lang="ru-RU" sz="24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40976" name="AutoShape 16"/>
            <p:cNvSpPr>
              <a:spLocks/>
            </p:cNvSpPr>
            <p:nvPr/>
          </p:nvSpPr>
          <p:spPr bwMode="auto">
            <a:xfrm>
              <a:off x="195" y="143"/>
              <a:ext cx="27" cy="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14400"/>
              <a:endParaRPr lang="ru-RU" sz="24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pic>
        <p:nvPicPr>
          <p:cNvPr id="40977" name="Picture 17" descr="image4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1481138"/>
            <a:ext cx="792163" cy="79216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1"/>
          <p:cNvSpPr>
            <a:spLocks/>
          </p:cNvSpPr>
          <p:nvPr/>
        </p:nvSpPr>
        <p:spPr bwMode="auto">
          <a:xfrm>
            <a:off x="8604250" y="66500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B62A4985-E4D9-4162-8521-19E3D3A6C27B}" type="slidenum">
              <a:rPr lang="ru-RU" sz="400"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23</a:t>
            </a:fld>
            <a:endParaRPr lang="ru-RU"/>
          </a:p>
        </p:txBody>
      </p:sp>
      <p:pic>
        <p:nvPicPr>
          <p:cNvPr id="41986" name="Picture 2" descr="image4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09700"/>
            <a:ext cx="3124200" cy="46863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41987" name="AutoShape 3"/>
          <p:cNvSpPr>
            <a:spLocks/>
          </p:cNvSpPr>
          <p:nvPr/>
        </p:nvSpPr>
        <p:spPr bwMode="auto">
          <a:xfrm>
            <a:off x="4495800" y="2438400"/>
            <a:ext cx="4114800" cy="1562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000">
                <a:latin typeface="Arial" pitchFamily="34" charset="0"/>
                <a:cs typeface="Arial" pitchFamily="34" charset="0"/>
                <a:sym typeface="Arial" pitchFamily="34" charset="0"/>
              </a:rPr>
              <a:t>Турбинные расходомеры обеспечивают измерение расхода жидкостей на различных труднодоступных участках трубопроводов</a:t>
            </a:r>
            <a:endParaRPr lang="ru-RU"/>
          </a:p>
        </p:txBody>
      </p:sp>
      <p:sp>
        <p:nvSpPr>
          <p:cNvPr id="41988" name="AutoShape 4"/>
          <p:cNvSpPr>
            <a:spLocks/>
          </p:cNvSpPr>
          <p:nvPr/>
        </p:nvSpPr>
        <p:spPr bwMode="auto">
          <a:xfrm>
            <a:off x="457200" y="376238"/>
            <a:ext cx="7315200" cy="46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4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Измерение расхода</a:t>
            </a:r>
            <a:endParaRPr lang="ru-RU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1"/>
          <p:cNvSpPr>
            <a:spLocks/>
          </p:cNvSpPr>
          <p:nvPr/>
        </p:nvSpPr>
        <p:spPr bwMode="auto">
          <a:xfrm>
            <a:off x="8604250" y="66500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657AE363-EDC1-421E-BCF1-7643FDB9A297}" type="slidenum">
              <a:rPr lang="ru-RU" sz="400"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24</a:t>
            </a:fld>
            <a:endParaRPr lang="ru-RU"/>
          </a:p>
        </p:txBody>
      </p:sp>
      <p:pic>
        <p:nvPicPr>
          <p:cNvPr id="43010" name="Picture 2" descr="image50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1413"/>
            <a:ext cx="6629400" cy="497522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43011" name="AutoShape 3"/>
          <p:cNvSpPr>
            <a:spLocks/>
          </p:cNvSpPr>
          <p:nvPr/>
        </p:nvSpPr>
        <p:spPr bwMode="auto">
          <a:xfrm>
            <a:off x="533400" y="381000"/>
            <a:ext cx="7848600" cy="635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8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Измерение давления на скважинах с применением импульсных трубок</a:t>
            </a:r>
            <a:endParaRPr lang="ru-RU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1"/>
          <p:cNvSpPr>
            <a:spLocks/>
          </p:cNvSpPr>
          <p:nvPr/>
        </p:nvSpPr>
        <p:spPr bwMode="auto">
          <a:xfrm>
            <a:off x="8604250" y="66500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A90DF785-9ECF-4EBD-8F83-D40E23A8C516}" type="slidenum">
              <a:rPr lang="ru-RU" sz="400"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25</a:t>
            </a:fld>
            <a:endParaRPr lang="ru-RU"/>
          </a:p>
        </p:txBody>
      </p:sp>
      <p:pic>
        <p:nvPicPr>
          <p:cNvPr id="44034" name="Picture 2" descr="image5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217613"/>
            <a:ext cx="5943600" cy="44958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44035" name="AutoShape 3"/>
          <p:cNvSpPr>
            <a:spLocks/>
          </p:cNvSpPr>
          <p:nvPr/>
        </p:nvSpPr>
        <p:spPr bwMode="auto">
          <a:xfrm>
            <a:off x="1981200" y="5818188"/>
            <a:ext cx="6553200" cy="685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0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Измерение температуры на при производстве цемента</a:t>
            </a:r>
            <a:endParaRPr lang="ru-RU"/>
          </a:p>
        </p:txBody>
      </p:sp>
      <p:sp>
        <p:nvSpPr>
          <p:cNvPr id="44036" name="AutoShape 4"/>
          <p:cNvSpPr>
            <a:spLocks/>
          </p:cNvSpPr>
          <p:nvPr/>
        </p:nvSpPr>
        <p:spPr bwMode="auto">
          <a:xfrm>
            <a:off x="457200" y="415925"/>
            <a:ext cx="4800600" cy="4619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4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Вращающееся оборудование</a:t>
            </a:r>
            <a:endParaRPr lang="ru-RU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1"/>
          <p:cNvSpPr>
            <a:spLocks/>
          </p:cNvSpPr>
          <p:nvPr/>
        </p:nvSpPr>
        <p:spPr bwMode="auto">
          <a:xfrm>
            <a:off x="8604250" y="66500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B3CCDC23-E069-4CCA-A6A6-172CFA97B26F}" type="slidenum">
              <a:rPr lang="ru-RU" sz="400"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26</a:t>
            </a:fld>
            <a:endParaRPr lang="ru-RU"/>
          </a:p>
        </p:txBody>
      </p:sp>
      <p:sp>
        <p:nvSpPr>
          <p:cNvPr id="45058" name="AutoShape 2"/>
          <p:cNvSpPr>
            <a:spLocks/>
          </p:cNvSpPr>
          <p:nvPr/>
        </p:nvSpPr>
        <p:spPr bwMode="auto">
          <a:xfrm>
            <a:off x="457200" y="152400"/>
            <a:ext cx="8229600" cy="954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Заключение – основные характеристики Accutech</a:t>
            </a:r>
            <a:endParaRPr lang="ru-RU"/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>
            <a:off x="0" y="777875"/>
            <a:ext cx="8534400" cy="6083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endParaRPr lang="ru-RU" sz="200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171450" lvl="1" defTabSz="914400"/>
            <a:r>
              <a:rPr lang="ru-RU" sz="20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Низкая стоимость </a:t>
            </a:r>
            <a:r>
              <a:rPr lang="ru-RU" sz="20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по установке и обслуживанию</a:t>
            </a:r>
          </a:p>
          <a:p>
            <a:pPr marL="171450" lvl="1" defTabSz="914400"/>
            <a:endParaRPr lang="ru-RU" sz="200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628650" lvl="2" defTabSz="914400">
              <a:buClr>
                <a:srgbClr val="595959"/>
              </a:buClr>
              <a:buSzPct val="100000"/>
              <a:buFontTx/>
              <a:buChar char="-"/>
            </a:pPr>
            <a:r>
              <a:rPr lang="ru-RU" sz="16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Низкая стоимость внедрения, нет необходимости кабельных конструкций, электропитания…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628650" lvl="2" defTabSz="914400">
              <a:lnSpc>
                <a:spcPct val="150000"/>
              </a:lnSpc>
              <a:buClr>
                <a:srgbClr val="595959"/>
              </a:buClr>
              <a:buSzPct val="100000"/>
              <a:buFontTx/>
              <a:buChar char="-"/>
            </a:pPr>
            <a:r>
              <a:rPr lang="ru-RU" sz="16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Низкая стоимость обслуживания</a:t>
            </a:r>
          </a:p>
          <a:p>
            <a:pPr marL="628650" lvl="2" defTabSz="914400">
              <a:lnSpc>
                <a:spcPct val="150000"/>
              </a:lnSpc>
            </a:pPr>
            <a:endParaRPr lang="ru-RU" sz="70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171450" lvl="1" defTabSz="914400">
              <a:lnSpc>
                <a:spcPct val="150000"/>
              </a:lnSpc>
            </a:pPr>
            <a:r>
              <a:rPr lang="ru-RU" sz="20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Простая </a:t>
            </a:r>
            <a:r>
              <a:rPr lang="ru-RU" sz="20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установка и обслуживание</a:t>
            </a:r>
          </a:p>
          <a:p>
            <a:pPr marL="628650" lvl="3" defTabSz="914400">
              <a:lnSpc>
                <a:spcPct val="150000"/>
              </a:lnSpc>
              <a:buClr>
                <a:srgbClr val="595959"/>
              </a:buClr>
              <a:buSzPct val="100000"/>
              <a:buFontTx/>
              <a:buChar char="-"/>
            </a:pPr>
            <a:r>
              <a:rPr lang="ru-RU" sz="16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Интегрированные функции измерения, питания и конфигурации в одном модуле</a:t>
            </a:r>
          </a:p>
          <a:p>
            <a:pPr marL="628650" lvl="3" defTabSz="914400">
              <a:lnSpc>
                <a:spcPct val="150000"/>
              </a:lnSpc>
              <a:buClr>
                <a:srgbClr val="595959"/>
              </a:buClr>
              <a:buSzPct val="100000"/>
              <a:buFontTx/>
              <a:buChar char="-"/>
            </a:pPr>
            <a:r>
              <a:rPr lang="ru-RU" sz="16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Простой монтаж,  простая конфигурация с дисплея по месту</a:t>
            </a:r>
          </a:p>
          <a:p>
            <a:pPr marL="628650" lvl="3" defTabSz="914400">
              <a:lnSpc>
                <a:spcPct val="150000"/>
              </a:lnSpc>
              <a:buClr>
                <a:srgbClr val="595959"/>
              </a:buClr>
              <a:buSzPct val="100000"/>
              <a:buFontTx/>
              <a:buChar char="-"/>
            </a:pPr>
            <a:r>
              <a:rPr lang="ru-RU" sz="16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Нулевое обслуживание (замена батереи не чаще, чем раз в 3 года)</a:t>
            </a:r>
          </a:p>
          <a:p>
            <a:pPr marL="628650" lvl="3" defTabSz="914400">
              <a:lnSpc>
                <a:spcPct val="150000"/>
              </a:lnSpc>
            </a:pPr>
            <a:endParaRPr lang="ru-RU" sz="70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171450" lvl="1" defTabSz="914400">
              <a:lnSpc>
                <a:spcPct val="150000"/>
              </a:lnSpc>
            </a:pPr>
            <a:r>
              <a:rPr lang="ru-RU" sz="20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Надежные устройства с большим радиусом действия</a:t>
            </a:r>
            <a:endParaRPr lang="ru-RU" sz="200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628650" lvl="3" defTabSz="914400">
              <a:lnSpc>
                <a:spcPct val="150000"/>
              </a:lnSpc>
              <a:buClr>
                <a:srgbClr val="595959"/>
              </a:buClr>
              <a:buSzPct val="100000"/>
              <a:buFontTx/>
              <a:buChar char="-"/>
            </a:pPr>
            <a:r>
              <a:rPr lang="ru-RU" sz="16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Большие возможности на частоте 2,4 ГГц</a:t>
            </a:r>
          </a:p>
          <a:p>
            <a:pPr marL="628650" lvl="3" defTabSz="914400">
              <a:lnSpc>
                <a:spcPct val="150000"/>
              </a:lnSpc>
              <a:buClr>
                <a:srgbClr val="595959"/>
              </a:buClr>
              <a:buSzPct val="100000"/>
              <a:buFontTx/>
              <a:buChar char="-"/>
            </a:pPr>
            <a:r>
              <a:rPr lang="ru-RU" sz="16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Помехоустойчивость</a:t>
            </a:r>
          </a:p>
          <a:p>
            <a:pPr marL="628650" lvl="3" defTabSz="914400">
              <a:lnSpc>
                <a:spcPct val="150000"/>
              </a:lnSpc>
              <a:buClr>
                <a:srgbClr val="595959"/>
              </a:buClr>
              <a:buSzPct val="100000"/>
              <a:buFontTx/>
              <a:buChar char="-"/>
            </a:pPr>
            <a:r>
              <a:rPr lang="ru-RU" sz="16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Детерминированный срок службы батареи</a:t>
            </a:r>
            <a:endParaRPr lang="ru-RU"/>
          </a:p>
        </p:txBody>
      </p:sp>
      <p:pic>
        <p:nvPicPr>
          <p:cNvPr id="45060" name="Picture 4" descr="image5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257800"/>
            <a:ext cx="712788" cy="12890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5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AutoShape 1"/>
          <p:cNvSpPr>
            <a:spLocks/>
          </p:cNvSpPr>
          <p:nvPr/>
        </p:nvSpPr>
        <p:spPr bwMode="auto">
          <a:xfrm>
            <a:off x="8604250" y="66500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5C6C7257-3ECC-4C9A-BCE5-5F4641929A7A}" type="slidenum">
              <a:rPr lang="ru-RU" sz="400"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27</a:t>
            </a:fld>
            <a:endParaRPr lang="ru-RU"/>
          </a:p>
        </p:txBody>
      </p:sp>
      <p:pic>
        <p:nvPicPr>
          <p:cNvPr id="46082" name="Picture 2" descr="image5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1988" y="1992313"/>
            <a:ext cx="2701925" cy="366871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1"/>
          <p:cNvSpPr>
            <a:spLocks/>
          </p:cNvSpPr>
          <p:nvPr/>
        </p:nvSpPr>
        <p:spPr bwMode="auto">
          <a:xfrm>
            <a:off x="8604250" y="66500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48BAAF02-889E-4A8A-8388-6D907ABBF5BB}" type="slidenum">
              <a:rPr lang="ru-RU" sz="400"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3</a:t>
            </a:fld>
            <a:endParaRPr lang="ru-RU"/>
          </a:p>
        </p:txBody>
      </p:sp>
      <p:sp>
        <p:nvSpPr>
          <p:cNvPr id="19458" name="AutoShape 2"/>
          <p:cNvSpPr>
            <a:spLocks/>
          </p:cNvSpPr>
          <p:nvPr/>
        </p:nvSpPr>
        <p:spPr bwMode="auto">
          <a:xfrm>
            <a:off x="467544" y="332656"/>
            <a:ext cx="4267200" cy="5222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Применение</a:t>
            </a:r>
            <a:endParaRPr lang="ru-RU"/>
          </a:p>
        </p:txBody>
      </p:sp>
      <p:sp>
        <p:nvSpPr>
          <p:cNvPr id="19459" name="AutoShape 3"/>
          <p:cNvSpPr>
            <a:spLocks/>
          </p:cNvSpPr>
          <p:nvPr/>
        </p:nvSpPr>
        <p:spPr bwMode="auto">
          <a:xfrm>
            <a:off x="395536" y="836712"/>
            <a:ext cx="8153400" cy="5486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400" dirty="0">
                <a:latin typeface="Arial" pitchFamily="34" charset="0"/>
                <a:cs typeface="Arial" pitchFamily="34" charset="0"/>
                <a:sym typeface="Arial" pitchFamily="34" charset="0"/>
              </a:rPr>
              <a:t>Продукты</a:t>
            </a:r>
            <a:r>
              <a:rPr lang="ru-RU" sz="240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Accutech </a:t>
            </a:r>
            <a:r>
              <a:rPr lang="ru-RU" sz="1400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широко применяются в различных отраслях промышленности. Использовать их можно везде, где требуется автономный мониторинг</a:t>
            </a:r>
            <a:endParaRPr lang="ru-RU" sz="24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/>
            <a:endParaRPr lang="ru-RU" sz="1400" dirty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/>
            <a:endParaRPr lang="ru-RU" sz="2400" b="1" dirty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/>
            <a:r>
              <a:rPr lang="ru-RU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Добыча полезных ископаемых и металлургия:</a:t>
            </a:r>
            <a:endParaRPr lang="ru-RU" sz="2400" b="1" dirty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57200" lvl="1" defTabSz="914400"/>
            <a:r>
              <a:rPr lang="ru-RU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 Дифференциальное давление в пылуловителях</a:t>
            </a:r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57200" lvl="1" defTabSz="914400"/>
            <a:r>
              <a:rPr lang="ru-RU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 Измерение температуры в измельчителях</a:t>
            </a:r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57200" lvl="1" defTabSz="914400"/>
            <a:r>
              <a:rPr lang="ru-RU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 Давление воды в увлажнителях</a:t>
            </a:r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57200" lvl="1" defTabSz="914400"/>
            <a:r>
              <a:rPr lang="ru-RU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 Расход воды в подающих трубопроводах</a:t>
            </a:r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/>
            <a:r>
              <a:rPr lang="ru-RU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Нефтегаз:</a:t>
            </a:r>
            <a:endParaRPr lang="ru-RU" sz="2400" b="1" dirty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57200" lvl="1" defTabSz="914400"/>
            <a:r>
              <a:rPr lang="ru-RU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 Уровень в резервуарах</a:t>
            </a:r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57200" lvl="1" defTabSz="914400"/>
            <a:r>
              <a:rPr lang="ru-RU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 Давление, температура на различныз участках процесса</a:t>
            </a:r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57200" lvl="1" defTabSz="914400"/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/>
            <a:r>
              <a:rPr lang="ru-RU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Химическая промышленность:</a:t>
            </a:r>
            <a:endParaRPr lang="ru-RU" sz="2400" b="1" dirty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57200" lvl="1" defTabSz="914400">
              <a:buClr>
                <a:srgbClr val="595959"/>
              </a:buClr>
              <a:buSzPct val="100000"/>
              <a:buFontTx/>
              <a:buChar char="-"/>
            </a:pPr>
            <a:r>
              <a:rPr lang="ru-RU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Давление и температура в установках коксования</a:t>
            </a:r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57200" lvl="1" defTabSz="914400">
              <a:buClr>
                <a:srgbClr val="595959"/>
              </a:buClr>
              <a:buSzPct val="100000"/>
              <a:buFontTx/>
              <a:buChar char="-"/>
            </a:pPr>
            <a:r>
              <a:rPr lang="ru-RU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Уровень в резервуарах</a:t>
            </a:r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57200" lvl="1" defTabSz="914400"/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/>
            <a:r>
              <a:rPr lang="ru-RU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Энергетика:</a:t>
            </a:r>
            <a:endParaRPr lang="ru-RU" sz="2400" b="1" dirty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57200" lvl="1" defTabSz="914400">
              <a:buClr>
                <a:srgbClr val="595959"/>
              </a:buClr>
              <a:buSzPct val="100000"/>
              <a:buFontTx/>
              <a:buChar char="-"/>
            </a:pPr>
            <a:r>
              <a:rPr lang="ru-RU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Давление пара</a:t>
            </a:r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57200" lvl="1" defTabSz="914400">
              <a:buClr>
                <a:srgbClr val="595959"/>
              </a:buClr>
              <a:buSzPct val="100000"/>
              <a:buFontTx/>
              <a:buChar char="-"/>
            </a:pPr>
            <a:r>
              <a:rPr lang="ru-RU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Мониторинг расходов в различных процессных линиях</a:t>
            </a:r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57200" lvl="1" defTabSz="914400">
              <a:buClr>
                <a:srgbClr val="595959"/>
              </a:buClr>
              <a:buSzPct val="100000"/>
              <a:buFontTx/>
              <a:buChar char="-"/>
            </a:pPr>
            <a:r>
              <a:rPr lang="ru-RU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Мониторинг температуры</a:t>
            </a:r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/>
            <a:r>
              <a:rPr lang="ru-RU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Другое:</a:t>
            </a:r>
            <a:endParaRPr lang="ru-RU" sz="2400" b="1" dirty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57200" lvl="1" defTabSz="914400"/>
            <a:r>
              <a:rPr lang="ru-RU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 Производство цемента (Измерение температуры во вращающихся печах)</a:t>
            </a:r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57200" lvl="1" defTabSz="914400"/>
            <a:r>
              <a:rPr lang="ru-RU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 Бумажная промышленность (Вращающиеся печи, температура на линиях, итд )</a:t>
            </a:r>
            <a:endParaRPr lang="ru-RU" sz="24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57200" lvl="1" defTabSz="914400"/>
            <a:r>
              <a:rPr lang="ru-RU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 Фармацевтика(Температура и давление во вращающихся смесителях)</a:t>
            </a:r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57200" lvl="1" defTabSz="914400"/>
            <a:r>
              <a:rPr lang="ru-RU" dirty="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 Машиностроение (Дискретные и аналоговые входы, температура…)</a:t>
            </a:r>
            <a:endParaRPr lang="ru-RU" dirty="0"/>
          </a:p>
        </p:txBody>
      </p:sp>
      <p:pic>
        <p:nvPicPr>
          <p:cNvPr id="19460" name="Picture 4" descr="image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133600"/>
            <a:ext cx="2362200" cy="1752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19461" name="Picture 5" descr="image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5813" y="3505200"/>
            <a:ext cx="2519362" cy="167798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19462" name="Picture 6" descr="image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3400" y="4953000"/>
            <a:ext cx="2260600" cy="16954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1"/>
          <p:cNvSpPr>
            <a:spLocks/>
          </p:cNvSpPr>
          <p:nvPr/>
        </p:nvSpPr>
        <p:spPr bwMode="auto">
          <a:xfrm>
            <a:off x="8604250" y="66500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9236937D-03C5-4C01-93B8-76393F6F070B}" type="slidenum">
              <a:rPr lang="ru-RU" sz="400"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4</a:t>
            </a:fld>
            <a:endParaRPr lang="ru-RU"/>
          </a:p>
        </p:txBody>
      </p:sp>
      <p:sp>
        <p:nvSpPr>
          <p:cNvPr id="20482" name="AutoShape 2"/>
          <p:cNvSpPr>
            <a:spLocks/>
          </p:cNvSpPr>
          <p:nvPr/>
        </p:nvSpPr>
        <p:spPr bwMode="auto">
          <a:xfrm>
            <a:off x="533400" y="381000"/>
            <a:ext cx="6629400" cy="5222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Водоснабжение</a:t>
            </a:r>
            <a:endParaRPr lang="ru-RU"/>
          </a:p>
        </p:txBody>
      </p:sp>
      <p:sp>
        <p:nvSpPr>
          <p:cNvPr id="20483" name="AutoShape 3"/>
          <p:cNvSpPr>
            <a:spLocks/>
          </p:cNvSpPr>
          <p:nvPr/>
        </p:nvSpPr>
        <p:spPr bwMode="auto">
          <a:xfrm>
            <a:off x="352425" y="1190625"/>
            <a:ext cx="8305800" cy="40941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>
              <a:buClr>
                <a:srgbClr val="595959"/>
              </a:buClr>
              <a:buSzPct val="100000"/>
              <a:buFont typeface="ArialMT" charset="0"/>
              <a:buChar char="•"/>
            </a:pPr>
            <a:endParaRPr lang="ru-RU" sz="1800">
              <a:solidFill>
                <a:srgbClr val="59595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/>
            <a:r>
              <a:rPr lang="ru-RU" sz="17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Accutech разработан для применения в различных отраслях водоснабжения и водоотведения:</a:t>
            </a:r>
            <a:endParaRPr lang="ru-RU" sz="17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577850" lvl="1" indent="-120650" defTabSz="914400">
              <a:lnSpc>
                <a:spcPct val="150000"/>
              </a:lnSpc>
              <a:buClr>
                <a:srgbClr val="595959"/>
              </a:buClr>
              <a:buSzPct val="100000"/>
              <a:buFontTx/>
              <a:buChar char="-"/>
            </a:pPr>
            <a:r>
              <a:rPr lang="ru-RU" sz="17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Контроль уровня в резервуарах</a:t>
            </a:r>
            <a:endParaRPr lang="ru-RU" sz="17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577850" lvl="1" indent="-120650" defTabSz="914400">
              <a:lnSpc>
                <a:spcPct val="150000"/>
              </a:lnSpc>
              <a:buClr>
                <a:srgbClr val="595959"/>
              </a:buClr>
              <a:buSzPct val="100000"/>
              <a:buFontTx/>
              <a:buChar char="-"/>
            </a:pPr>
            <a:r>
              <a:rPr lang="ru-RU" sz="17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Мониторинг ливневых стоков</a:t>
            </a:r>
            <a:endParaRPr lang="ru-RU" sz="17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577850" lvl="1" indent="-120650" defTabSz="914400">
              <a:lnSpc>
                <a:spcPct val="150000"/>
              </a:lnSpc>
              <a:buClr>
                <a:srgbClr val="595959"/>
              </a:buClr>
              <a:buSzPct val="100000"/>
              <a:buFontTx/>
              <a:buChar char="-"/>
            </a:pPr>
            <a:r>
              <a:rPr lang="ru-RU" sz="17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Уровень рН и другие показатели качества (внешние датчики 4-20mA)</a:t>
            </a:r>
          </a:p>
          <a:p>
            <a:pPr marL="577850" lvl="1" indent="-120650" defTabSz="914400">
              <a:lnSpc>
                <a:spcPct val="150000"/>
              </a:lnSpc>
              <a:buClr>
                <a:srgbClr val="595959"/>
              </a:buClr>
              <a:buSzPct val="100000"/>
              <a:buFontTx/>
              <a:buChar char="-"/>
            </a:pPr>
            <a:r>
              <a:rPr lang="ru-RU" sz="17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Мониторинг давления для насосных станций</a:t>
            </a:r>
          </a:p>
          <a:p>
            <a:pPr marL="577850" lvl="1" indent="-120650" defTabSz="914400">
              <a:lnSpc>
                <a:spcPct val="150000"/>
              </a:lnSpc>
              <a:buClr>
                <a:srgbClr val="595959"/>
              </a:buClr>
              <a:buSzPct val="100000"/>
              <a:buFontTx/>
              <a:buChar char="-"/>
            </a:pPr>
            <a:r>
              <a:rPr lang="ru-RU" sz="17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Давление и уровень в резервуарах хранения воды</a:t>
            </a:r>
          </a:p>
          <a:p>
            <a:pPr marL="577850" lvl="1" indent="-120650" defTabSz="914400">
              <a:lnSpc>
                <a:spcPct val="150000"/>
              </a:lnSpc>
              <a:buClr>
                <a:srgbClr val="595959"/>
              </a:buClr>
              <a:buSzPct val="100000"/>
              <a:buFontTx/>
              <a:buChar char="-"/>
            </a:pPr>
            <a:r>
              <a:rPr lang="ru-RU" sz="17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Многое другое…..</a:t>
            </a:r>
            <a:endParaRPr lang="ru-RU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4343400" y="5181600"/>
            <a:ext cx="4800600" cy="1676400"/>
            <a:chOff x="0" y="0"/>
            <a:chExt cx="378" cy="132"/>
          </a:xfrm>
        </p:grpSpPr>
        <p:pic>
          <p:nvPicPr>
            <p:cNvPr id="20485" name="Picture 5" descr="image1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" y="3"/>
              <a:ext cx="358" cy="12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</p:pic>
        <p:sp>
          <p:nvSpPr>
            <p:cNvPr id="20486" name="AutoShape 6"/>
            <p:cNvSpPr>
              <a:spLocks/>
            </p:cNvSpPr>
            <p:nvPr/>
          </p:nvSpPr>
          <p:spPr bwMode="auto">
            <a:xfrm>
              <a:off x="0" y="0"/>
              <a:ext cx="32" cy="1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14400"/>
              <a:endParaRPr lang="ru-RU" sz="24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</p:grpSp>
      <p:sp>
        <p:nvSpPr>
          <p:cNvPr id="20487" name="AutoShape 7"/>
          <p:cNvSpPr>
            <a:spLocks/>
          </p:cNvSpPr>
          <p:nvPr/>
        </p:nvSpPr>
        <p:spPr bwMode="auto">
          <a:xfrm>
            <a:off x="3200400" y="5867400"/>
            <a:ext cx="1447800" cy="990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914400"/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1"/>
          <p:cNvSpPr>
            <a:spLocks/>
          </p:cNvSpPr>
          <p:nvPr/>
        </p:nvSpPr>
        <p:spPr bwMode="auto">
          <a:xfrm>
            <a:off x="8604250" y="66500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8005DD5C-CDE1-4357-88C8-C0780DC1B551}" type="slidenum">
              <a:rPr lang="ru-RU" sz="400"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5</a:t>
            </a:fld>
            <a:endParaRPr lang="ru-RU"/>
          </a:p>
        </p:txBody>
      </p:sp>
      <p:sp>
        <p:nvSpPr>
          <p:cNvPr id="21506" name="AutoShape 2"/>
          <p:cNvSpPr>
            <a:spLocks/>
          </p:cNvSpPr>
          <p:nvPr/>
        </p:nvSpPr>
        <p:spPr bwMode="auto">
          <a:xfrm>
            <a:off x="468313" y="260350"/>
            <a:ext cx="8785225" cy="830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914400">
              <a:lnSpc>
                <a:spcPct val="120000"/>
              </a:lnSpc>
            </a:pPr>
            <a:r>
              <a:rPr lang="ru-RU" sz="2800">
                <a:solidFill>
                  <a:srgbClr val="00953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Accutech –основные особенности</a:t>
            </a:r>
            <a:endParaRPr lang="ru-RU"/>
          </a:p>
        </p:txBody>
      </p:sp>
      <p:sp>
        <p:nvSpPr>
          <p:cNvPr id="21507" name="AutoShape 3"/>
          <p:cNvSpPr>
            <a:spLocks/>
          </p:cNvSpPr>
          <p:nvPr/>
        </p:nvSpPr>
        <p:spPr bwMode="auto">
          <a:xfrm>
            <a:off x="754063" y="1268413"/>
            <a:ext cx="8126412" cy="2222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>
              <a:spcBef>
                <a:spcPts val="600"/>
              </a:spcBef>
            </a:pPr>
            <a:r>
              <a:rPr lang="ru-RU" sz="2800">
                <a:solidFill>
                  <a:srgbClr val="00953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Автономная работа в полевых условиях, температура от -50</a:t>
            </a:r>
            <a:r>
              <a:rPr lang="ru-RU" sz="2800" baseline="30000">
                <a:solidFill>
                  <a:srgbClr val="00953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0</a:t>
            </a:r>
            <a:r>
              <a:rPr lang="ru-RU" sz="2800">
                <a:solidFill>
                  <a:srgbClr val="00953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С, возможность удаленной конфигурации, взрывозащищенное исполнение, 2,4 ГГц</a:t>
            </a:r>
          </a:p>
          <a:p>
            <a:pPr defTabSz="914400">
              <a:spcBef>
                <a:spcPts val="600"/>
              </a:spcBef>
            </a:pPr>
            <a:r>
              <a:rPr lang="ru-RU" sz="2800">
                <a:solidFill>
                  <a:srgbClr val="00953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 комплекте радиобазовый модуль</a:t>
            </a:r>
            <a:endParaRPr lang="ru-RU"/>
          </a:p>
        </p:txBody>
      </p:sp>
      <p:pic>
        <p:nvPicPr>
          <p:cNvPr id="21508" name="Picture 4" descr="image13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1346200"/>
            <a:ext cx="222250" cy="35083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21509" name="Picture 5" descr="image13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3" y="3244850"/>
            <a:ext cx="222250" cy="35083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21510" name="Picture 6" descr="image1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038600"/>
            <a:ext cx="3265488" cy="232092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7421568" presetClass="entr" presetSubtype="976247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1"/>
          <p:cNvSpPr>
            <a:spLocks/>
          </p:cNvSpPr>
          <p:nvPr/>
        </p:nvSpPr>
        <p:spPr bwMode="auto">
          <a:xfrm>
            <a:off x="8604250" y="66500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EDEAECCD-C9BB-4544-BDBC-03BDB8D09AAD}" type="slidenum">
              <a:rPr lang="ru-RU" sz="400"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6</a:t>
            </a:fld>
            <a:endParaRPr lang="ru-RU"/>
          </a:p>
        </p:txBody>
      </p:sp>
      <p:pic>
        <p:nvPicPr>
          <p:cNvPr id="23554" name="Picture 2" descr="image1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06475" y="-26041350"/>
            <a:ext cx="2857500" cy="27241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23555" name="AutoShape 3"/>
          <p:cNvSpPr>
            <a:spLocks/>
          </p:cNvSpPr>
          <p:nvPr/>
        </p:nvSpPr>
        <p:spPr bwMode="auto">
          <a:xfrm>
            <a:off x="531813" y="381000"/>
            <a:ext cx="8385175" cy="4603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4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Accutech – разнообразие измеряемых параметров</a:t>
            </a:r>
            <a:endParaRPr lang="ru-RU"/>
          </a:p>
        </p:txBody>
      </p:sp>
      <p:pic>
        <p:nvPicPr>
          <p:cNvPr id="23556" name="Picture 4" descr="image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944563"/>
            <a:ext cx="6862763" cy="56261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1"/>
          <p:cNvSpPr>
            <a:spLocks/>
          </p:cNvSpPr>
          <p:nvPr/>
        </p:nvSpPr>
        <p:spPr bwMode="auto">
          <a:xfrm>
            <a:off x="8604250" y="66500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DC8F7864-7F0C-4E40-A4EF-7D66C576C64E}" type="slidenum">
              <a:rPr lang="ru-RU" sz="400"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7</a:t>
            </a:fld>
            <a:endParaRPr lang="ru-RU"/>
          </a:p>
        </p:txBody>
      </p:sp>
      <p:sp>
        <p:nvSpPr>
          <p:cNvPr id="24578" name="AutoShape 2"/>
          <p:cNvSpPr>
            <a:spLocks/>
          </p:cNvSpPr>
          <p:nvPr/>
        </p:nvSpPr>
        <p:spPr bwMode="auto">
          <a:xfrm>
            <a:off x="533400" y="379413"/>
            <a:ext cx="7848600" cy="955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Accutech Радиочастоты:                               Наше предложение</a:t>
            </a:r>
            <a:endParaRPr lang="ru-RU"/>
          </a:p>
        </p:txBody>
      </p:sp>
      <p:sp>
        <p:nvSpPr>
          <p:cNvPr id="24579" name="AutoShape 3"/>
          <p:cNvSpPr>
            <a:spLocks/>
          </p:cNvSpPr>
          <p:nvPr/>
        </p:nvSpPr>
        <p:spPr bwMode="auto">
          <a:xfrm>
            <a:off x="609600" y="1371600"/>
            <a:ext cx="8001000" cy="173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600">
                <a:latin typeface="Arial" pitchFamily="34" charset="0"/>
                <a:cs typeface="Arial" pitchFamily="34" charset="0"/>
                <a:sym typeface="Arial" pitchFamily="34" charset="0"/>
              </a:rPr>
              <a:t>Accutech предлагает различные варианты несертифицируемых частот, применительно к разным странам: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/>
            <a:endParaRPr lang="ru-RU" sz="11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57200" lvl="1" defTabSz="914400"/>
            <a:r>
              <a:rPr lang="ru-RU" sz="1600">
                <a:latin typeface="Arial" pitchFamily="34" charset="0"/>
                <a:cs typeface="Arial" pitchFamily="34" charset="0"/>
                <a:sym typeface="Arial" pitchFamily="34" charset="0"/>
              </a:rPr>
              <a:t>2.40 GHz    -  2.484 GHz		Международные</a:t>
            </a:r>
          </a:p>
          <a:p>
            <a:pPr marL="457200" lvl="1" defTabSz="914400"/>
            <a:r>
              <a:rPr lang="ru-RU" sz="1600">
                <a:latin typeface="Arial" pitchFamily="34" charset="0"/>
                <a:cs typeface="Arial" pitchFamily="34" charset="0"/>
                <a:sym typeface="Arial" pitchFamily="34" charset="0"/>
              </a:rPr>
              <a:t>902MHz      -  928MHz  	  	Северная Америка</a:t>
            </a:r>
          </a:p>
          <a:p>
            <a:pPr marL="457200" lvl="1" defTabSz="914400"/>
            <a:r>
              <a:rPr lang="ru-RU" sz="1600">
                <a:latin typeface="Arial" pitchFamily="34" charset="0"/>
                <a:cs typeface="Arial" pitchFamily="34" charset="0"/>
                <a:sym typeface="Arial" pitchFamily="34" charset="0"/>
              </a:rPr>
              <a:t>915MHz      -  928MHz  	  	Австралия/Бразилия</a:t>
            </a:r>
          </a:p>
          <a:p>
            <a:pPr marL="457200" lvl="1" defTabSz="914400"/>
            <a:r>
              <a:rPr lang="ru-RU" sz="1600">
                <a:latin typeface="Arial" pitchFamily="34" charset="0"/>
                <a:cs typeface="Arial" pitchFamily="34" charset="0"/>
                <a:sym typeface="Arial" pitchFamily="34" charset="0"/>
              </a:rPr>
              <a:t>915MHz      -  921MHz  	  	Новая Зеландия</a:t>
            </a:r>
            <a:endParaRPr lang="ru-RU"/>
          </a:p>
        </p:txBody>
      </p:sp>
      <p:sp>
        <p:nvSpPr>
          <p:cNvPr id="24580" name="AutoShape 4"/>
          <p:cNvSpPr>
            <a:spLocks/>
          </p:cNvSpPr>
          <p:nvPr/>
        </p:nvSpPr>
        <p:spPr bwMode="auto">
          <a:xfrm>
            <a:off x="619125" y="3505200"/>
            <a:ext cx="8229600" cy="523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400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  <a:endParaRPr lang="ru-RU"/>
          </a:p>
        </p:txBody>
      </p:sp>
      <p:pic>
        <p:nvPicPr>
          <p:cNvPr id="24581" name="Picture 5" descr="image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438650"/>
            <a:ext cx="893763" cy="11239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24582" name="Picture 6" descr="image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438" y="4348163"/>
            <a:ext cx="669925" cy="120967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24583" name="AutoShape 7"/>
          <p:cNvSpPr>
            <a:spLocks/>
          </p:cNvSpPr>
          <p:nvPr/>
        </p:nvSpPr>
        <p:spPr bwMode="auto">
          <a:xfrm>
            <a:off x="2286000" y="4583113"/>
            <a:ext cx="2247900" cy="736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400">
                <a:latin typeface="Arial" pitchFamily="34" charset="0"/>
                <a:cs typeface="Arial" pitchFamily="34" charset="0"/>
                <a:sym typeface="Arial" pitchFamily="34" charset="0"/>
              </a:rPr>
              <a:t>Все продукты 900MHz имеют оболочку из лексана.</a:t>
            </a:r>
            <a:endParaRPr lang="ru-RU"/>
          </a:p>
        </p:txBody>
      </p:sp>
      <p:sp>
        <p:nvSpPr>
          <p:cNvPr id="24584" name="AutoShape 8"/>
          <p:cNvSpPr>
            <a:spLocks/>
          </p:cNvSpPr>
          <p:nvPr/>
        </p:nvSpPr>
        <p:spPr bwMode="auto">
          <a:xfrm>
            <a:off x="5753100" y="4560888"/>
            <a:ext cx="2247900" cy="736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400">
                <a:latin typeface="Arial" pitchFamily="34" charset="0"/>
                <a:cs typeface="Arial" pitchFamily="34" charset="0"/>
                <a:sym typeface="Arial" pitchFamily="34" charset="0"/>
              </a:rPr>
              <a:t>Все продукты 2.4GHz. Имеют двойную оболочку из лексана</a:t>
            </a:r>
            <a:endParaRPr lang="ru-RU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1"/>
          <p:cNvSpPr>
            <a:spLocks/>
          </p:cNvSpPr>
          <p:nvPr/>
        </p:nvSpPr>
        <p:spPr bwMode="auto">
          <a:xfrm>
            <a:off x="8604250" y="66500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B4539B10-FA8C-4B4F-9FE8-1E570D6CF8BD}" type="slidenum">
              <a:rPr lang="ru-RU" sz="400"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8</a:t>
            </a:fld>
            <a:endParaRPr lang="ru-RU"/>
          </a:p>
        </p:txBody>
      </p:sp>
      <p:sp>
        <p:nvSpPr>
          <p:cNvPr id="25602" name="AutoShape 2"/>
          <p:cNvSpPr>
            <a:spLocks/>
          </p:cNvSpPr>
          <p:nvPr/>
        </p:nvSpPr>
        <p:spPr bwMode="auto">
          <a:xfrm>
            <a:off x="533400" y="228600"/>
            <a:ext cx="7848600" cy="523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Accutech 2.0 – удобство обслуживания</a:t>
            </a:r>
            <a:endParaRPr lang="ru-RU"/>
          </a:p>
        </p:txBody>
      </p:sp>
      <p:sp>
        <p:nvSpPr>
          <p:cNvPr id="25603" name="AutoShape 3"/>
          <p:cNvSpPr>
            <a:spLocks/>
          </p:cNvSpPr>
          <p:nvPr/>
        </p:nvSpPr>
        <p:spPr bwMode="auto">
          <a:xfrm>
            <a:off x="152400" y="822325"/>
            <a:ext cx="5791200" cy="553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600" b="1">
                <a:latin typeface="Arial" pitchFamily="34" charset="0"/>
                <a:cs typeface="Arial" pitchFamily="34" charset="0"/>
                <a:sym typeface="Arial" pitchFamily="34" charset="0"/>
              </a:rPr>
              <a:t>Установка и обслуживание: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/>
            <a:endParaRPr lang="ru-RU" sz="10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>
              <a:buSzPct val="100000"/>
              <a:buFont typeface="ArialMT" charset="0"/>
              <a:buChar char="•"/>
            </a:pPr>
            <a:r>
              <a:rPr lang="ru-RU" sz="1400">
                <a:latin typeface="Arial" pitchFamily="34" charset="0"/>
                <a:cs typeface="Arial" pitchFamily="34" charset="0"/>
                <a:sym typeface="Arial" pitchFamily="34" charset="0"/>
              </a:rPr>
              <a:t>Все модули легко устанавливаются в любых условиях с помощью фиттингов или зажимов.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>
              <a:buSzPct val="100000"/>
              <a:buFont typeface="ArialMT" charset="0"/>
              <a:buChar char="•"/>
            </a:pPr>
            <a:r>
              <a:rPr lang="ru-RU" sz="1400">
                <a:latin typeface="Arial" pitchFamily="34" charset="0"/>
                <a:cs typeface="Arial" pitchFamily="34" charset="0"/>
                <a:sym typeface="Arial" pitchFamily="34" charset="0"/>
              </a:rPr>
              <a:t>Конфигурация осуществляется через LCD дисплей или удаленно посредством ПО Accutech Manager </a:t>
            </a:r>
          </a:p>
          <a:p>
            <a:pPr defTabSz="914400">
              <a:buSzPct val="100000"/>
              <a:buFont typeface="ArialMT" charset="0"/>
              <a:buChar char="•"/>
            </a:pPr>
            <a:r>
              <a:rPr lang="ru-RU" sz="1400">
                <a:latin typeface="Arial" pitchFamily="34" charset="0"/>
                <a:cs typeface="Arial" pitchFamily="34" charset="0"/>
                <a:sym typeface="Arial" pitchFamily="34" charset="0"/>
              </a:rPr>
              <a:t>Конфигурируемая частота опроса датчиков – от 1 с до 1 мин</a:t>
            </a:r>
          </a:p>
          <a:p>
            <a:pPr defTabSz="914400">
              <a:buSzPct val="100000"/>
              <a:buFont typeface="ArialMT" charset="0"/>
              <a:buChar char="•"/>
            </a:pPr>
            <a:r>
              <a:rPr lang="ru-RU" sz="1400">
                <a:latin typeface="Arial" pitchFamily="34" charset="0"/>
                <a:cs typeface="Arial" pitchFamily="34" charset="0"/>
                <a:sym typeface="Arial" pitchFamily="34" charset="0"/>
              </a:rPr>
              <a:t>Замену батарей пользователи могут осуществлять по месту.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/>
            <a:endParaRPr lang="ru-RU" sz="10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/>
            <a:r>
              <a:rPr lang="ru-RU" sz="1600" b="1">
                <a:latin typeface="Arial" pitchFamily="34" charset="0"/>
                <a:cs typeface="Arial" pitchFamily="34" charset="0"/>
                <a:sym typeface="Arial" pitchFamily="34" charset="0"/>
              </a:rPr>
              <a:t>Возможности: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/>
            <a:endParaRPr lang="ru-RU" sz="10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>
              <a:buSzPct val="100000"/>
              <a:buFont typeface="ArialMT" charset="0"/>
              <a:buChar char="•"/>
            </a:pPr>
            <a:r>
              <a:rPr lang="ru-RU" sz="1400">
                <a:latin typeface="Arial" pitchFamily="34" charset="0"/>
                <a:cs typeface="Arial" pitchFamily="34" charset="0"/>
                <a:sym typeface="Arial" pitchFamily="34" charset="0"/>
              </a:rPr>
              <a:t>Наличие удаленных антенн направленного сигнала для полевых модулей (2.4GHz).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>
              <a:buSzPct val="100000"/>
              <a:buFont typeface="ArialMT" charset="0"/>
              <a:buChar char="•"/>
            </a:pPr>
            <a:r>
              <a:rPr lang="ru-RU" sz="1400">
                <a:latin typeface="Arial" pitchFamily="34" charset="0"/>
                <a:cs typeface="Arial" pitchFamily="34" charset="0"/>
                <a:sym typeface="Arial" pitchFamily="34" charset="0"/>
              </a:rPr>
              <a:t>Удаленные антенны могут быть установлены по месту и управляться удаленно посреством ПО (2.4GHz).</a:t>
            </a:r>
          </a:p>
          <a:p>
            <a:pPr defTabSz="914400">
              <a:buSzPct val="100000"/>
              <a:buFont typeface="ArialMT" charset="0"/>
              <a:buChar char="•"/>
            </a:pPr>
            <a:r>
              <a:rPr lang="ru-RU" sz="1400">
                <a:latin typeface="Arial" pitchFamily="34" charset="0"/>
                <a:cs typeface="Arial" pitchFamily="34" charset="0"/>
                <a:sym typeface="Arial" pitchFamily="34" charset="0"/>
              </a:rPr>
              <a:t>Для базовых радио-модулей можно применять Omni -антенны.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>
              <a:buSzPct val="100000"/>
              <a:buFont typeface="ArialMT" charset="0"/>
              <a:buChar char="•"/>
            </a:pPr>
            <a:r>
              <a:rPr lang="ru-RU" sz="1400">
                <a:latin typeface="Arial" pitchFamily="34" charset="0"/>
                <a:cs typeface="Arial" pitchFamily="34" charset="0"/>
                <a:sym typeface="Arial" pitchFamily="34" charset="0"/>
              </a:rPr>
              <a:t>Возможность отдельной установки удаленных датчиков от управляющих модулей для случаев, когда необходима обособленная установка датчиков</a:t>
            </a:r>
            <a:endParaRPr lang="ru-RU"/>
          </a:p>
        </p:txBody>
      </p:sp>
      <p:sp>
        <p:nvSpPr>
          <p:cNvPr id="25604" name="AutoShape 4"/>
          <p:cNvSpPr>
            <a:spLocks/>
          </p:cNvSpPr>
          <p:nvPr/>
        </p:nvSpPr>
        <p:spPr bwMode="auto">
          <a:xfrm>
            <a:off x="457200" y="6259513"/>
            <a:ext cx="4495800" cy="539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914400"/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25605" name="Picture 5" descr="image1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8013" y="4957763"/>
            <a:ext cx="2476500" cy="18415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25606" name="Picture 6" descr="image2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3938" y="1003300"/>
            <a:ext cx="2278062" cy="269716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25607" name="Picture 7" descr="image2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3938" y="4648200"/>
            <a:ext cx="2571750" cy="1752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>
            <a:outerShdw dist="139700" dir="2700000" algn="ctr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/>
          </p:cNvSpPr>
          <p:nvPr/>
        </p:nvSpPr>
        <p:spPr bwMode="auto">
          <a:xfrm>
            <a:off x="8604250" y="6650038"/>
            <a:ext cx="288925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661988"/>
            <a:fld id="{43EE7831-7198-4B83-9FF5-7B26021FE754}" type="slidenum">
              <a:rPr lang="ru-RU" sz="400">
                <a:latin typeface="Arial" pitchFamily="34" charset="0"/>
                <a:cs typeface="Arial" pitchFamily="34" charset="0"/>
                <a:sym typeface="Arial" pitchFamily="34" charset="0"/>
              </a:rPr>
              <a:pPr defTabSz="661988"/>
              <a:t>9</a:t>
            </a:fld>
            <a:endParaRPr lang="ru-RU"/>
          </a:p>
        </p:txBody>
      </p:sp>
      <p:sp>
        <p:nvSpPr>
          <p:cNvPr id="26626" name="AutoShape 2"/>
          <p:cNvSpPr>
            <a:spLocks/>
          </p:cNvSpPr>
          <p:nvPr/>
        </p:nvSpPr>
        <p:spPr bwMode="auto">
          <a:xfrm>
            <a:off x="468313" y="260350"/>
            <a:ext cx="8785225" cy="830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914400">
              <a:lnSpc>
                <a:spcPct val="120000"/>
              </a:lnSpc>
            </a:pPr>
            <a:r>
              <a:rPr lang="ru-RU" sz="2800">
                <a:solidFill>
                  <a:srgbClr val="00953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Accutech  Топология сети: </a:t>
            </a:r>
            <a:endParaRPr lang="ru-RU"/>
          </a:p>
        </p:txBody>
      </p:sp>
      <p:sp>
        <p:nvSpPr>
          <p:cNvPr id="26627" name="AutoShape 3"/>
          <p:cNvSpPr>
            <a:spLocks/>
          </p:cNvSpPr>
          <p:nvPr/>
        </p:nvSpPr>
        <p:spPr bwMode="auto">
          <a:xfrm>
            <a:off x="914400" y="1295400"/>
            <a:ext cx="7056438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>
              <a:spcBef>
                <a:spcPts val="500"/>
              </a:spcBef>
            </a:pPr>
            <a:r>
              <a:rPr lang="ru-RU" sz="2400">
                <a:solidFill>
                  <a:srgbClr val="62646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Поддержка Mobdus для интеграции с  PLC/RTU, DCS и SCADA </a:t>
            </a:r>
            <a:endParaRPr lang="ru-RU"/>
          </a:p>
        </p:txBody>
      </p:sp>
      <p:pic>
        <p:nvPicPr>
          <p:cNvPr id="26628" name="Picture 4" descr="image13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1308100"/>
            <a:ext cx="222250" cy="35083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26629" name="Picture 5" descr="image2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5275" y="2246313"/>
            <a:ext cx="2697163" cy="390366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26630" name="AutoShape 6"/>
          <p:cNvSpPr>
            <a:spLocks/>
          </p:cNvSpPr>
          <p:nvPr/>
        </p:nvSpPr>
        <p:spPr bwMode="auto">
          <a:xfrm>
            <a:off x="3365500" y="3973513"/>
            <a:ext cx="1368425" cy="600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100">
                <a:latin typeface="Arial" pitchFamily="34" charset="0"/>
                <a:cs typeface="Arial" pitchFamily="34" charset="0"/>
                <a:sym typeface="Arial" pitchFamily="34" charset="0"/>
              </a:rPr>
              <a:t>Modbus RS485</a:t>
            </a:r>
            <a:endParaRPr lang="ru-RU" sz="240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/>
            <a:r>
              <a:rPr lang="ru-RU" sz="1100">
                <a:latin typeface="Arial" pitchFamily="34" charset="0"/>
                <a:cs typeface="Arial" pitchFamily="34" charset="0"/>
                <a:sym typeface="Arial" pitchFamily="34" charset="0"/>
              </a:rPr>
              <a:t>Проводной или беспроводной</a:t>
            </a:r>
            <a:endParaRPr lang="ru-RU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5068888" y="3590925"/>
            <a:ext cx="0" cy="609600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6632" name="Picture 8" descr="image2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6725" y="3113088"/>
            <a:ext cx="411163" cy="4381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26633" name="Picture 9" descr="image2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925" y="3036888"/>
            <a:ext cx="366713" cy="5334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5241925" y="3494088"/>
            <a:ext cx="381000" cy="0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6635" name="Group 11"/>
          <p:cNvGrpSpPr>
            <a:grpSpLocks/>
          </p:cNvGrpSpPr>
          <p:nvPr/>
        </p:nvGrpSpPr>
        <p:grpSpPr bwMode="auto">
          <a:xfrm>
            <a:off x="4022725" y="4865688"/>
            <a:ext cx="593725" cy="644525"/>
            <a:chOff x="0" y="0"/>
            <a:chExt cx="47" cy="51"/>
          </a:xfrm>
        </p:grpSpPr>
        <p:pic>
          <p:nvPicPr>
            <p:cNvPr id="26636" name="Picture 12" descr="image25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1037723">
              <a:off x="4" y="3"/>
              <a:ext cx="36" cy="4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</p:pic>
        <p:sp>
          <p:nvSpPr>
            <p:cNvPr id="26637" name="AutoShape 13"/>
            <p:cNvSpPr>
              <a:spLocks/>
            </p:cNvSpPr>
            <p:nvPr/>
          </p:nvSpPr>
          <p:spPr bwMode="auto">
            <a:xfrm>
              <a:off x="8" y="0"/>
              <a:ext cx="29" cy="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14400"/>
              <a:endParaRPr lang="ru-RU" sz="24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6638" name="AutoShape 14"/>
            <p:cNvSpPr>
              <a:spLocks/>
            </p:cNvSpPr>
            <p:nvPr/>
          </p:nvSpPr>
          <p:spPr bwMode="auto">
            <a:xfrm rot="195347">
              <a:off x="4" y="42"/>
              <a:ext cx="31" cy="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14400"/>
              <a:endParaRPr lang="ru-RU" sz="24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6639" name="AutoShape 15"/>
            <p:cNvSpPr>
              <a:spLocks/>
            </p:cNvSpPr>
            <p:nvPr/>
          </p:nvSpPr>
          <p:spPr bwMode="auto">
            <a:xfrm rot="10800000" flipH="1">
              <a:off x="0" y="2"/>
              <a:ext cx="9" cy="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0462" y="0"/>
                  </a:lnTo>
                  <a:lnTo>
                    <a:pt x="11137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14400"/>
              <a:endParaRPr lang="ru-RU" sz="24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6640" name="AutoShape 16"/>
            <p:cNvSpPr>
              <a:spLocks/>
            </p:cNvSpPr>
            <p:nvPr/>
          </p:nvSpPr>
          <p:spPr bwMode="auto">
            <a:xfrm>
              <a:off x="33" y="2"/>
              <a:ext cx="14" cy="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462" y="0"/>
                  </a:lnTo>
                  <a:lnTo>
                    <a:pt x="20137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14400"/>
              <a:endParaRPr lang="ru-RU" sz="24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6641" name="AutoShape 17"/>
            <p:cNvSpPr>
              <a:spLocks/>
            </p:cNvSpPr>
            <p:nvPr/>
          </p:nvSpPr>
          <p:spPr bwMode="auto">
            <a:xfrm rot="10800000" flipH="1">
              <a:off x="3" y="5"/>
              <a:ext cx="7" cy="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7290" y="0"/>
                  </a:lnTo>
                  <a:lnTo>
                    <a:pt x="1430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14400"/>
              <a:endParaRPr lang="ru-RU" sz="24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6642" name="AutoShape 18"/>
            <p:cNvSpPr>
              <a:spLocks/>
            </p:cNvSpPr>
            <p:nvPr/>
          </p:nvSpPr>
          <p:spPr bwMode="auto">
            <a:xfrm rot="19988043" flipH="1">
              <a:off x="2" y="39"/>
              <a:ext cx="8" cy="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7290" y="0"/>
                  </a:lnTo>
                  <a:lnTo>
                    <a:pt x="1430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14400"/>
              <a:endParaRPr lang="ru-RU" sz="24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6643" name="AutoShape 19"/>
            <p:cNvSpPr>
              <a:spLocks/>
            </p:cNvSpPr>
            <p:nvPr/>
          </p:nvSpPr>
          <p:spPr bwMode="auto">
            <a:xfrm rot="5400000" flipH="1">
              <a:off x="-5" y="36"/>
              <a:ext cx="17" cy="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7267" y="0"/>
                  </a:lnTo>
                  <a:lnTo>
                    <a:pt x="14332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14400"/>
              <a:endParaRPr lang="ru-RU" sz="24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26644" name="Group 20"/>
          <p:cNvGrpSpPr>
            <a:grpSpLocks/>
          </p:cNvGrpSpPr>
          <p:nvPr/>
        </p:nvGrpSpPr>
        <p:grpSpPr bwMode="auto">
          <a:xfrm>
            <a:off x="4937125" y="4941888"/>
            <a:ext cx="828675" cy="582612"/>
            <a:chOff x="0" y="0"/>
            <a:chExt cx="66" cy="46"/>
          </a:xfrm>
        </p:grpSpPr>
        <p:sp>
          <p:nvSpPr>
            <p:cNvPr id="26645" name="AutoShape 21"/>
            <p:cNvSpPr>
              <a:spLocks/>
            </p:cNvSpPr>
            <p:nvPr/>
          </p:nvSpPr>
          <p:spPr bwMode="auto">
            <a:xfrm>
              <a:off x="0" y="0"/>
              <a:ext cx="66" cy="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47841"/>
              </a:srgbClr>
            </a:solidFill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914400"/>
              <a:endParaRPr lang="ru-RU" sz="24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26646" name="Picture 22" descr="image26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0"/>
              <a:ext cx="66" cy="46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</p:pic>
      </p:grp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3581400" y="4621213"/>
            <a:ext cx="431800" cy="360362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4476750" y="5167313"/>
            <a:ext cx="546100" cy="3175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4479925" y="5224463"/>
            <a:ext cx="544513" cy="3175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4489450" y="5281613"/>
            <a:ext cx="544513" cy="3175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6651" name="Picture 27" descr="image27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33925" y="4117975"/>
            <a:ext cx="481013" cy="5270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26652" name="AutoShape 28"/>
          <p:cNvSpPr>
            <a:spLocks/>
          </p:cNvSpPr>
          <p:nvPr/>
        </p:nvSpPr>
        <p:spPr bwMode="auto">
          <a:xfrm>
            <a:off x="4479925" y="5322888"/>
            <a:ext cx="12192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100">
                <a:latin typeface="Arial" pitchFamily="34" charset="0"/>
                <a:cs typeface="Arial" pitchFamily="34" charset="0"/>
                <a:sym typeface="Arial" pitchFamily="34" charset="0"/>
              </a:rPr>
              <a:t>Аналог</a:t>
            </a:r>
          </a:p>
          <a:p>
            <a:pPr defTabSz="914400"/>
            <a:r>
              <a:rPr lang="ru-RU" sz="1100">
                <a:latin typeface="Arial" pitchFamily="34" charset="0"/>
                <a:cs typeface="Arial" pitchFamily="34" charset="0"/>
                <a:sym typeface="Arial" pitchFamily="34" charset="0"/>
              </a:rPr>
              <a:t>4-20mA</a:t>
            </a:r>
            <a:endParaRPr lang="ru-RU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 flipH="1">
            <a:off x="3490913" y="4364038"/>
            <a:ext cx="1152525" cy="0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54" name="AutoShape 30"/>
          <p:cNvSpPr>
            <a:spLocks/>
          </p:cNvSpPr>
          <p:nvPr/>
        </p:nvSpPr>
        <p:spPr bwMode="auto">
          <a:xfrm>
            <a:off x="4589463" y="2605088"/>
            <a:ext cx="1978025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>
                <a:latin typeface="Arial" pitchFamily="34" charset="0"/>
                <a:cs typeface="Arial" pitchFamily="34" charset="0"/>
                <a:sym typeface="Arial" pitchFamily="34" charset="0"/>
              </a:rPr>
              <a:t>Любая  SCADA или  DCS</a:t>
            </a:r>
            <a:endParaRPr lang="ru-RU"/>
          </a:p>
        </p:txBody>
      </p:sp>
      <p:sp>
        <p:nvSpPr>
          <p:cNvPr id="26655" name="AutoShape 31"/>
          <p:cNvSpPr>
            <a:spLocks/>
          </p:cNvSpPr>
          <p:nvPr/>
        </p:nvSpPr>
        <p:spPr bwMode="auto">
          <a:xfrm>
            <a:off x="5381625" y="4189413"/>
            <a:ext cx="3097213" cy="46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>
                <a:latin typeface="Arial" pitchFamily="34" charset="0"/>
                <a:cs typeface="Arial" pitchFamily="34" charset="0"/>
                <a:sym typeface="Arial" pitchFamily="34" charset="0"/>
              </a:rPr>
              <a:t>Соединение с PLC/RTU или напрямую со SCADA или DCS</a:t>
            </a:r>
            <a:endParaRPr lang="ru-RU"/>
          </a:p>
        </p:txBody>
      </p:sp>
      <p:sp>
        <p:nvSpPr>
          <p:cNvPr id="26656" name="AutoShape 32"/>
          <p:cNvSpPr>
            <a:spLocks/>
          </p:cNvSpPr>
          <p:nvPr/>
        </p:nvSpPr>
        <p:spPr bwMode="auto">
          <a:xfrm>
            <a:off x="5094288" y="5702300"/>
            <a:ext cx="3095625" cy="647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>
                <a:latin typeface="Arial" pitchFamily="34" charset="0"/>
                <a:cs typeface="Arial" pitchFamily="34" charset="0"/>
                <a:sym typeface="Arial" pitchFamily="34" charset="0"/>
              </a:rPr>
              <a:t>Соединение с PLC/RTU или DCS с применением аналоговых или дискретных модулей вывода</a:t>
            </a: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7640832" presetClass="entr" presetSubtype="976256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7640832" presetClass="entr" presetSubtype="976470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7640832" presetClass="entr" presetSubtype="9764697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7640832" presetClass="entr" presetSubtype="9762606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7640832" presetClass="entr" presetSubtype="9762666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7640832" presetClass="entr" presetSubtype="9764488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7640832" presetClass="entr" presetSubtype="976276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7640832" presetClass="entr" presetSubtype="9762670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7640832" presetClass="entr" presetSubtype="9762644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97640832" presetClass="entr" presetSubtype="976248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7640832" presetClass="entr" presetSubtype="9764769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97640832" presetClass="entr" presetSubtype="9764774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97640832" presetClass="entr" presetSubtype="976476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97640832" presetClass="entr" presetSubtype="9764782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7640832" presetClass="entr" presetSubtype="976478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97640832" presetClass="entr" presetSubtype="976479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97640832" presetClass="entr" presetSubtype="976483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97640832" presetClass="entr" presetSubtype="9764829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97640832" presetClass="entr" presetSubtype="9283848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97640832" presetClass="entr" presetSubtype="9764646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30" grpId="0" autoUpdateAnimBg="0"/>
      <p:bldP spid="26631" grpId="0" animBg="1"/>
      <p:bldP spid="26634" grpId="0" animBg="1"/>
      <p:bldP spid="26647" grpId="0" animBg="1"/>
      <p:bldP spid="26648" grpId="0" animBg="1"/>
      <p:bldP spid="26649" grpId="0" animBg="1"/>
      <p:bldP spid="26650" grpId="0" animBg="1"/>
      <p:bldP spid="26652" grpId="0" autoUpdateAnimBg="0"/>
      <p:bldP spid="26653" grpId="0" animBg="1"/>
      <p:bldP spid="26654" grpId="0" autoUpdateAnimBg="0"/>
      <p:bldP spid="26655" grpId="0" autoUpdateAnimBg="0"/>
      <p:bldP spid="26656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4FA600"/>
      </a:lt1>
      <a:dk2>
        <a:srgbClr val="A7A7A7"/>
      </a:dk2>
      <a:lt2>
        <a:srgbClr val="535353"/>
      </a:lt2>
      <a:accent1>
        <a:srgbClr val="009530"/>
      </a:accent1>
      <a:accent2>
        <a:srgbClr val="B10043"/>
      </a:accent2>
      <a:accent3>
        <a:srgbClr val="B2D0AA"/>
      </a:accent3>
      <a:accent4>
        <a:srgbClr val="000000"/>
      </a:accent4>
      <a:accent5>
        <a:srgbClr val="AAC8AD"/>
      </a:accent5>
      <a:accent6>
        <a:srgbClr val="A0003C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4FA600"/>
      </a:lt1>
      <a:dk2>
        <a:srgbClr val="A7A7A7"/>
      </a:dk2>
      <a:lt2>
        <a:srgbClr val="535353"/>
      </a:lt2>
      <a:accent1>
        <a:srgbClr val="009530"/>
      </a:accent1>
      <a:accent2>
        <a:srgbClr val="B10043"/>
      </a:accent2>
      <a:accent3>
        <a:srgbClr val="B2D0AA"/>
      </a:accent3>
      <a:accent4>
        <a:srgbClr val="000000"/>
      </a:accent4>
      <a:accent5>
        <a:srgbClr val="AAC8AD"/>
      </a:accent5>
      <a:accent6>
        <a:srgbClr val="A0003C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4FA600"/>
      </a:lt1>
      <a:dk2>
        <a:srgbClr val="A7A7A7"/>
      </a:dk2>
      <a:lt2>
        <a:srgbClr val="535353"/>
      </a:lt2>
      <a:accent1>
        <a:srgbClr val="009530"/>
      </a:accent1>
      <a:accent2>
        <a:srgbClr val="B10043"/>
      </a:accent2>
      <a:accent3>
        <a:srgbClr val="B2D0AA"/>
      </a:accent3>
      <a:accent4>
        <a:srgbClr val="000000"/>
      </a:accent4>
      <a:accent5>
        <a:srgbClr val="AAC8AD"/>
      </a:accent5>
      <a:accent6>
        <a:srgbClr val="A0003C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4FA600"/>
      </a:lt1>
      <a:dk2>
        <a:srgbClr val="A7A7A7"/>
      </a:dk2>
      <a:lt2>
        <a:srgbClr val="535353"/>
      </a:lt2>
      <a:accent1>
        <a:srgbClr val="009530"/>
      </a:accent1>
      <a:accent2>
        <a:srgbClr val="B10043"/>
      </a:accent2>
      <a:accent3>
        <a:srgbClr val="B2D0AA"/>
      </a:accent3>
      <a:accent4>
        <a:srgbClr val="000000"/>
      </a:accent4>
      <a:accent5>
        <a:srgbClr val="AAC8AD"/>
      </a:accent5>
      <a:accent6>
        <a:srgbClr val="A0003C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4FA600"/>
      </a:lt1>
      <a:dk2>
        <a:srgbClr val="A7A7A7"/>
      </a:dk2>
      <a:lt2>
        <a:srgbClr val="535353"/>
      </a:lt2>
      <a:accent1>
        <a:srgbClr val="009530"/>
      </a:accent1>
      <a:accent2>
        <a:srgbClr val="B10043"/>
      </a:accent2>
      <a:accent3>
        <a:srgbClr val="B2D0AA"/>
      </a:accent3>
      <a:accent4>
        <a:srgbClr val="000000"/>
      </a:accent4>
      <a:accent5>
        <a:srgbClr val="AAC8AD"/>
      </a:accent5>
      <a:accent6>
        <a:srgbClr val="A0003C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4FA600"/>
      </a:lt1>
      <a:dk2>
        <a:srgbClr val="A7A7A7"/>
      </a:dk2>
      <a:lt2>
        <a:srgbClr val="535353"/>
      </a:lt2>
      <a:accent1>
        <a:srgbClr val="009530"/>
      </a:accent1>
      <a:accent2>
        <a:srgbClr val="B10043"/>
      </a:accent2>
      <a:accent3>
        <a:srgbClr val="B2D0AA"/>
      </a:accent3>
      <a:accent4>
        <a:srgbClr val="000000"/>
      </a:accent4>
      <a:accent5>
        <a:srgbClr val="AAC8AD"/>
      </a:accent5>
      <a:accent6>
        <a:srgbClr val="A0003C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4FA600"/>
      </a:lt1>
      <a:dk2>
        <a:srgbClr val="A7A7A7"/>
      </a:dk2>
      <a:lt2>
        <a:srgbClr val="535353"/>
      </a:lt2>
      <a:accent1>
        <a:srgbClr val="009530"/>
      </a:accent1>
      <a:accent2>
        <a:srgbClr val="B10043"/>
      </a:accent2>
      <a:accent3>
        <a:srgbClr val="B2D0AA"/>
      </a:accent3>
      <a:accent4>
        <a:srgbClr val="000000"/>
      </a:accent4>
      <a:accent5>
        <a:srgbClr val="AAC8AD"/>
      </a:accent5>
      <a:accent6>
        <a:srgbClr val="A0003C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572E2D"/>
      </a:dk1>
      <a:lt1>
        <a:srgbClr val="2A5657"/>
      </a:lt1>
      <a:dk2>
        <a:srgbClr val="A7A7A7"/>
      </a:dk2>
      <a:lt2>
        <a:srgbClr val="535353"/>
      </a:lt2>
      <a:accent1>
        <a:srgbClr val="009530"/>
      </a:accent1>
      <a:accent2>
        <a:srgbClr val="B10043"/>
      </a:accent2>
      <a:accent3>
        <a:srgbClr val="ACB4B4"/>
      </a:accent3>
      <a:accent4>
        <a:srgbClr val="492625"/>
      </a:accent4>
      <a:accent5>
        <a:srgbClr val="AAC8AD"/>
      </a:accent5>
      <a:accent6>
        <a:srgbClr val="A0003C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4FA600"/>
      </a:lt1>
      <a:dk2>
        <a:srgbClr val="A7A7A7"/>
      </a:dk2>
      <a:lt2>
        <a:srgbClr val="535353"/>
      </a:lt2>
      <a:accent1>
        <a:srgbClr val="009530"/>
      </a:accent1>
      <a:accent2>
        <a:srgbClr val="B10043"/>
      </a:accent2>
      <a:accent3>
        <a:srgbClr val="B2D0AA"/>
      </a:accent3>
      <a:accent4>
        <a:srgbClr val="000000"/>
      </a:accent4>
      <a:accent5>
        <a:srgbClr val="AAC8AD"/>
      </a:accent5>
      <a:accent6>
        <a:srgbClr val="A0003C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4FA600"/>
      </a:lt1>
      <a:dk2>
        <a:srgbClr val="A7A7A7"/>
      </a:dk2>
      <a:lt2>
        <a:srgbClr val="535353"/>
      </a:lt2>
      <a:accent1>
        <a:srgbClr val="009530"/>
      </a:accent1>
      <a:accent2>
        <a:srgbClr val="B10043"/>
      </a:accent2>
      <a:accent3>
        <a:srgbClr val="B2D0AA"/>
      </a:accent3>
      <a:accent4>
        <a:srgbClr val="000000"/>
      </a:accent4>
      <a:accent5>
        <a:srgbClr val="AAC8AD"/>
      </a:accent5>
      <a:accent6>
        <a:srgbClr val="A0003C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4FA600"/>
      </a:lt1>
      <a:dk2>
        <a:srgbClr val="A7A7A7"/>
      </a:dk2>
      <a:lt2>
        <a:srgbClr val="535353"/>
      </a:lt2>
      <a:accent1>
        <a:srgbClr val="009530"/>
      </a:accent1>
      <a:accent2>
        <a:srgbClr val="B10043"/>
      </a:accent2>
      <a:accent3>
        <a:srgbClr val="B2D0AA"/>
      </a:accent3>
      <a:accent4>
        <a:srgbClr val="000000"/>
      </a:accent4>
      <a:accent5>
        <a:srgbClr val="AAC8AD"/>
      </a:accent5>
      <a:accent6>
        <a:srgbClr val="A0003C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4FA600"/>
      </a:lt1>
      <a:dk2>
        <a:srgbClr val="A7A7A7"/>
      </a:dk2>
      <a:lt2>
        <a:srgbClr val="535353"/>
      </a:lt2>
      <a:accent1>
        <a:srgbClr val="009530"/>
      </a:accent1>
      <a:accent2>
        <a:srgbClr val="B10043"/>
      </a:accent2>
      <a:accent3>
        <a:srgbClr val="B2D0AA"/>
      </a:accent3>
      <a:accent4>
        <a:srgbClr val="000000"/>
      </a:accent4>
      <a:accent5>
        <a:srgbClr val="AAC8AD"/>
      </a:accent5>
      <a:accent6>
        <a:srgbClr val="A0003C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4FA600"/>
      </a:lt1>
      <a:dk2>
        <a:srgbClr val="A7A7A7"/>
      </a:dk2>
      <a:lt2>
        <a:srgbClr val="535353"/>
      </a:lt2>
      <a:accent1>
        <a:srgbClr val="009530"/>
      </a:accent1>
      <a:accent2>
        <a:srgbClr val="B10043"/>
      </a:accent2>
      <a:accent3>
        <a:srgbClr val="B2D0AA"/>
      </a:accent3>
      <a:accent4>
        <a:srgbClr val="000000"/>
      </a:accent4>
      <a:accent5>
        <a:srgbClr val="AAC8AD"/>
      </a:accent5>
      <a:accent6>
        <a:srgbClr val="A0003C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4FA600"/>
      </a:lt1>
      <a:dk2>
        <a:srgbClr val="A7A7A7"/>
      </a:dk2>
      <a:lt2>
        <a:srgbClr val="535353"/>
      </a:lt2>
      <a:accent1>
        <a:srgbClr val="009530"/>
      </a:accent1>
      <a:accent2>
        <a:srgbClr val="B10043"/>
      </a:accent2>
      <a:accent3>
        <a:srgbClr val="B2D0AA"/>
      </a:accent3>
      <a:accent4>
        <a:srgbClr val="000000"/>
      </a:accent4>
      <a:accent5>
        <a:srgbClr val="AAC8AD"/>
      </a:accent5>
      <a:accent6>
        <a:srgbClr val="A0003C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4FA600"/>
      </a:lt1>
      <a:dk2>
        <a:srgbClr val="A7A7A7"/>
      </a:dk2>
      <a:lt2>
        <a:srgbClr val="535353"/>
      </a:lt2>
      <a:accent1>
        <a:srgbClr val="009530"/>
      </a:accent1>
      <a:accent2>
        <a:srgbClr val="B10043"/>
      </a:accent2>
      <a:accent3>
        <a:srgbClr val="B2D0AA"/>
      </a:accent3>
      <a:accent4>
        <a:srgbClr val="000000"/>
      </a:accent4>
      <a:accent5>
        <a:srgbClr val="AAC8AD"/>
      </a:accent5>
      <a:accent6>
        <a:srgbClr val="A0003C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4FA600"/>
      </a:lt1>
      <a:dk2>
        <a:srgbClr val="A7A7A7"/>
      </a:dk2>
      <a:lt2>
        <a:srgbClr val="535353"/>
      </a:lt2>
      <a:accent1>
        <a:srgbClr val="009530"/>
      </a:accent1>
      <a:accent2>
        <a:srgbClr val="B10043"/>
      </a:accent2>
      <a:accent3>
        <a:srgbClr val="B2D0AA"/>
      </a:accent3>
      <a:accent4>
        <a:srgbClr val="000000"/>
      </a:accent4>
      <a:accent5>
        <a:srgbClr val="AAC8AD"/>
      </a:accent5>
      <a:accent6>
        <a:srgbClr val="A0003C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95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1345</Words>
  <Application>Microsoft Office PowerPoint</Application>
  <PresentationFormat>On-screen Show (4:3)</PresentationFormat>
  <Paragraphs>270</Paragraphs>
  <Slides>27</Slides>
  <Notes>2</Notes>
  <HiddenSlides>3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Беспроводные решения  Accutech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Беспроводные решения  Accutech</dc:title>
  <dc:creator>Natalia Nielsen - SESA207892</dc:creator>
  <cp:lastModifiedBy>sesa207892</cp:lastModifiedBy>
  <cp:revision>3</cp:revision>
  <dcterms:modified xsi:type="dcterms:W3CDTF">2013-09-18T07:50:06Z</dcterms:modified>
</cp:coreProperties>
</file>