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3" r:id="rId2"/>
    <p:sldId id="268" r:id="rId3"/>
    <p:sldId id="269" r:id="rId4"/>
    <p:sldId id="279" r:id="rId5"/>
    <p:sldId id="270" r:id="rId6"/>
    <p:sldId id="271" r:id="rId7"/>
    <p:sldId id="278" r:id="rId8"/>
    <p:sldId id="272" r:id="rId9"/>
    <p:sldId id="277" r:id="rId10"/>
    <p:sldId id="273" r:id="rId11"/>
    <p:sldId id="274" r:id="rId12"/>
    <p:sldId id="275" r:id="rId13"/>
    <p:sldId id="276" r:id="rId14"/>
    <p:sldId id="264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1E9A3C"/>
    <a:srgbClr val="3C8646"/>
    <a:srgbClr val="1A5A9E"/>
    <a:srgbClr val="285F41"/>
    <a:srgbClr val="142E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89"/>
  </p:normalViewPr>
  <p:slideViewPr>
    <p:cSldViewPr snapToGrid="0" snapToObjects="1">
      <p:cViewPr varScale="1">
        <p:scale>
          <a:sx n="110" d="100"/>
          <a:sy n="110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1324A-C0B2-4448-B443-98F8ECACC13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52CA1-6E5E-B841-B9B6-D7E38EC6AD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7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F769-D505-6A40-AB9E-F432AD7C415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2F08-ED4E-5E41-AE39-ADB12675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5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F769-D505-6A40-AB9E-F432AD7C415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2F08-ED4E-5E41-AE39-ADB12675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45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F769-D505-6A40-AB9E-F432AD7C415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2F08-ED4E-5E41-AE39-ADB12675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22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F769-D505-6A40-AB9E-F432AD7C415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2F08-ED4E-5E41-AE39-ADB12675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77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F769-D505-6A40-AB9E-F432AD7C415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2F08-ED4E-5E41-AE39-ADB12675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18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F769-D505-6A40-AB9E-F432AD7C415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2F08-ED4E-5E41-AE39-ADB12675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8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F769-D505-6A40-AB9E-F432AD7C415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2F08-ED4E-5E41-AE39-ADB12675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7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F769-D505-6A40-AB9E-F432AD7C415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2F08-ED4E-5E41-AE39-ADB12675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9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F769-D505-6A40-AB9E-F432AD7C415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2F08-ED4E-5E41-AE39-ADB12675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5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F769-D505-6A40-AB9E-F432AD7C415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2F08-ED4E-5E41-AE39-ADB12675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16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F769-D505-6A40-AB9E-F432AD7C415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2F08-ED4E-5E41-AE39-ADB12675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1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F769-D505-6A40-AB9E-F432AD7C415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92F08-ED4E-5E41-AE39-ADB12675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9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image" Target="../media/image31.tiff"/><Relationship Id="rId7" Type="http://schemas.openxmlformats.org/officeDocument/2006/relationships/image" Target="../media/image35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tiff"/><Relationship Id="rId11" Type="http://schemas.openxmlformats.org/officeDocument/2006/relationships/image" Target="../media/image5.tiff"/><Relationship Id="rId5" Type="http://schemas.openxmlformats.org/officeDocument/2006/relationships/image" Target="../media/image33.tiff"/><Relationship Id="rId10" Type="http://schemas.openxmlformats.org/officeDocument/2006/relationships/image" Target="../media/image38.tiff"/><Relationship Id="rId4" Type="http://schemas.openxmlformats.org/officeDocument/2006/relationships/image" Target="../media/image32.tiff"/><Relationship Id="rId9" Type="http://schemas.openxmlformats.org/officeDocument/2006/relationships/image" Target="../media/image3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2699683" y="-2736672"/>
            <a:ext cx="6898381" cy="1229096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294913" y="6176865"/>
            <a:ext cx="3820789" cy="587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МИР ВЫСОКИХ ТЕХНОЛОГИЙ –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            В РЕАЛЬНОЕ ПРОИЗВОДСТВО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4567" y="365125"/>
            <a:ext cx="4568702" cy="1359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83458" y="2406770"/>
            <a:ext cx="10432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Системы герметичного слива/налива нефтепродуктов и СУГ.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Энергодиспетчеризация</a:t>
            </a:r>
            <a:r>
              <a:rPr lang="ru-RU" sz="2800" dirty="0">
                <a:solidFill>
                  <a:schemeClr val="bg1"/>
                </a:solidFill>
              </a:rPr>
              <a:t> объектов инфраструктуры портов.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19563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162" y="357582"/>
            <a:ext cx="1060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+mj-lt"/>
              </a:rPr>
              <a:t>Системы </a:t>
            </a:r>
            <a:r>
              <a:rPr lang="ru-RU" sz="3200" dirty="0" err="1">
                <a:solidFill>
                  <a:srgbClr val="C00000"/>
                </a:solidFill>
                <a:latin typeface="+mj-lt"/>
              </a:rPr>
              <a:t>энергодиспетчеризации</a:t>
            </a:r>
            <a:r>
              <a:rPr lang="ru-RU" sz="3200" dirty="0">
                <a:solidFill>
                  <a:srgbClr val="C00000"/>
                </a:solidFill>
                <a:latin typeface="+mj-lt"/>
              </a:rPr>
              <a:t> объектов инфраструктуры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033290" y="3334139"/>
            <a:ext cx="6696835" cy="5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endParaRPr lang="ru-RU" sz="2800" dirty="0">
              <a:latin typeface="+mj-lt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032057" y="4481804"/>
            <a:ext cx="6696835" cy="5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endParaRPr lang="ru-RU" sz="2800" dirty="0">
              <a:latin typeface="+mj-lt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623348" y="2278638"/>
            <a:ext cx="2811624" cy="611616"/>
          </a:xfrm>
        </p:spPr>
        <p:txBody>
          <a:bodyPr>
            <a:normAutofit fontScale="77500" lnSpcReduction="20000"/>
          </a:bodyPr>
          <a:lstStyle/>
          <a:p>
            <a:r>
              <a:rPr lang="en-US" sz="6000" dirty="0">
                <a:solidFill>
                  <a:srgbClr val="00CC00"/>
                </a:solidFill>
              </a:rPr>
              <a:t>EMSC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1162" y="1208680"/>
            <a:ext cx="8363726" cy="4700414"/>
          </a:xfrm>
          <a:prstGeom prst="rect">
            <a:avLst/>
          </a:prstGeom>
        </p:spPr>
      </p:pic>
      <p:pic>
        <p:nvPicPr>
          <p:cNvPr id="8198" name="Picture 6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68848" y="2890254"/>
            <a:ext cx="1905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92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80654" y="0"/>
            <a:ext cx="6838185" cy="3768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033290" y="3334139"/>
            <a:ext cx="6696835" cy="5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endParaRPr lang="ru-RU" sz="2800" dirty="0">
              <a:latin typeface="+mj-lt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72528" y="640408"/>
            <a:ext cx="3860762" cy="151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r>
              <a:rPr lang="ru-RU" sz="2200" dirty="0">
                <a:solidFill>
                  <a:srgbClr val="FF0000"/>
                </a:solidFill>
              </a:rPr>
              <a:t>Сокращение расходов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sz="2200" dirty="0">
                <a:solidFill>
                  <a:srgbClr val="FF0000"/>
                </a:solidFill>
              </a:rPr>
              <a:t>Улучшенная надежность и эффективность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sz="2200" dirty="0">
                <a:solidFill>
                  <a:srgbClr val="FF0000"/>
                </a:solidFill>
              </a:rPr>
              <a:t>Проверенное решение</a:t>
            </a:r>
            <a:endParaRPr lang="ru-RU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528" y="5149666"/>
            <a:ext cx="10884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dirty="0">
                <a:latin typeface="+mj-lt"/>
              </a:rPr>
              <a:t>АСУЭ предназначена для комплексного автоматизированного управления объектами электрохозяйства в нормальных, предаварийных, аварийных и послеаварийных режимах.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2528" y="2979841"/>
            <a:ext cx="736038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dirty="0">
                <a:latin typeface="+mj-lt"/>
              </a:rPr>
              <a:t>Решение EMCS дает вам полное представление об электрической сети Вашего предприятия в режиме реального времени с точностью до 1 миллисекунды. Система EMCS предоставляет оператору всю необходимую информацию для контроля, анализа и управления всей электрической системой.</a:t>
            </a:r>
            <a:endParaRPr lang="ru-RU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87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033290" y="3334139"/>
            <a:ext cx="6696835" cy="5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endParaRPr lang="ru-RU" sz="2800" dirty="0">
              <a:latin typeface="+mj-lt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032057" y="4481804"/>
            <a:ext cx="6696835" cy="5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endParaRPr lang="ru-RU" sz="2800" dirty="0"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8791461"/>
              </p:ext>
            </p:extLst>
          </p:nvPr>
        </p:nvGraphicFramePr>
        <p:xfrm>
          <a:off x="1010973" y="519407"/>
          <a:ext cx="9383857" cy="56294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00029">
                  <a:extLst>
                    <a:ext uri="{9D8B030D-6E8A-4147-A177-3AD203B41FA5}">
                      <a16:colId xmlns="" xmlns:a16="http://schemas.microsoft.com/office/drawing/2014/main" val="1538518072"/>
                    </a:ext>
                  </a:extLst>
                </a:gridCol>
                <a:gridCol w="3108504">
                  <a:extLst>
                    <a:ext uri="{9D8B030D-6E8A-4147-A177-3AD203B41FA5}">
                      <a16:colId xmlns="" xmlns:a16="http://schemas.microsoft.com/office/drawing/2014/main" val="843360198"/>
                    </a:ext>
                  </a:extLst>
                </a:gridCol>
                <a:gridCol w="4875324">
                  <a:extLst>
                    <a:ext uri="{9D8B030D-6E8A-4147-A177-3AD203B41FA5}">
                      <a16:colId xmlns="" xmlns:a16="http://schemas.microsoft.com/office/drawing/2014/main" val="653542095"/>
                    </a:ext>
                  </a:extLst>
                </a:gridCol>
              </a:tblGrid>
              <a:tr h="337817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Номер по генплану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Наименование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Примечание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/>
                </a:tc>
                <a:extLst>
                  <a:ext uri="{0D108BD9-81ED-4DB2-BD59-A6C34878D82A}">
                    <a16:rowId xmlns="" xmlns:a16="http://schemas.microsoft.com/office/drawing/2014/main" val="2722389641"/>
                  </a:ext>
                </a:extLst>
              </a:tr>
              <a:tr h="256674"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600" u="sng" dirty="0">
                          <a:effectLst/>
                        </a:rPr>
                        <a:t>Портовая зона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1977192"/>
                  </a:ext>
                </a:extLst>
              </a:tr>
              <a:tr h="118323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 err="1">
                          <a:effectLst/>
                        </a:rPr>
                        <a:t>тит</a:t>
                      </a:r>
                      <a:r>
                        <a:rPr lang="ru-RU" sz="800" dirty="0">
                          <a:effectLst/>
                        </a:rPr>
                        <a:t>. 1.2.3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Распределительно-трансформаторная подстанция РТП-3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Ячейки 10кВ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секции;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Вводные и секционные выключатели 0,4кВ;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Системы безударного пуска (СБП) электродвигателей 10кВ;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Шкафы оперативного тока (ШОТ),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Трансформаторы (ТН).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3400533"/>
                  </a:ext>
                </a:extLst>
              </a:tr>
              <a:tr h="256674"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6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Здания и сооружения базы СУГ</a:t>
                      </a:r>
                    </a:p>
                  </a:txBody>
                  <a:tcPr marL="25623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547108"/>
                  </a:ext>
                </a:extLst>
              </a:tr>
              <a:tr h="102996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тит. 2.10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Насосная станция противопожарного водоснабжения с РТП-2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Ячейки 10кВ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секции;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Вводные и секционные выключатели 0,4кВ;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Системы безударного пуска (СБП) электродвигателей 10кВ;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Шкафы оперативного тока (ШОТ).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/>
                </a:tc>
                <a:extLst>
                  <a:ext uri="{0D108BD9-81ED-4DB2-BD59-A6C34878D82A}">
                    <a16:rowId xmlns="" xmlns:a16="http://schemas.microsoft.com/office/drawing/2014/main" val="938072365"/>
                  </a:ext>
                </a:extLst>
              </a:tr>
              <a:tr h="115420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 err="1">
                          <a:effectLst/>
                        </a:rPr>
                        <a:t>тит</a:t>
                      </a:r>
                      <a:r>
                        <a:rPr lang="ru-RU" sz="800" dirty="0">
                          <a:effectLst/>
                        </a:rPr>
                        <a:t>. 2.13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Насосная станция оборотного водоснабжения с РТП-1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Ячейки 10кВ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секции;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Вводные и секционные выключатели 0,4кВ;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Системы безударного пуска (СБП) электродвигателей 10кВ;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Шкафы оперативного тока (ШОТ).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/>
                </a:tc>
                <a:extLst>
                  <a:ext uri="{0D108BD9-81ED-4DB2-BD59-A6C34878D82A}">
                    <a16:rowId xmlns="" xmlns:a16="http://schemas.microsoft.com/office/drawing/2014/main" val="3160022021"/>
                  </a:ext>
                </a:extLst>
              </a:tr>
              <a:tr h="256674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6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Здания и сооружения Таманского нефтяного терминала</a:t>
                      </a:r>
                    </a:p>
                  </a:txBody>
                  <a:tcPr marL="25623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606447"/>
                  </a:ext>
                </a:extLst>
              </a:tr>
              <a:tr h="115420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тит. 3.14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Насосная станция противопожарного водоснабжения с РТП-5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Ячейки 10кВ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секции;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Вводные и секционные выключатели 0,4кВ;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Системы безударного пуска (СБП) электродвигателей 10кВ;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Шкафы оперативного тока (ШОТ).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/>
                </a:tc>
                <a:extLst>
                  <a:ext uri="{0D108BD9-81ED-4DB2-BD59-A6C34878D82A}">
                    <a16:rowId xmlns="" xmlns:a16="http://schemas.microsoft.com/office/drawing/2014/main" val="1687462757"/>
                  </a:ext>
                </a:extLst>
              </a:tr>
            </a:tbl>
          </a:graphicData>
        </a:graphic>
      </p:graphicFrame>
      <p:sp>
        <p:nvSpPr>
          <p:cNvPr id="11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07816" y="0"/>
            <a:ext cx="10021076" cy="4363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Объекты АСУЭ Таманского перегрузочного комплекса (начало)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66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 txBox="1">
            <a:spLocks/>
          </p:cNvSpPr>
          <p:nvPr/>
        </p:nvSpPr>
        <p:spPr>
          <a:xfrm>
            <a:off x="4033290" y="3334139"/>
            <a:ext cx="6696835" cy="5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endParaRPr lang="ru-RU" sz="2800" dirty="0">
              <a:latin typeface="+mj-lt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032057" y="4481804"/>
            <a:ext cx="6696835" cy="5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endParaRPr lang="ru-RU" sz="2800" dirty="0">
              <a:latin typeface="+mj-lt"/>
            </a:endParaRPr>
          </a:p>
        </p:txBody>
      </p:sp>
      <p:sp>
        <p:nvSpPr>
          <p:cNvPr id="11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09049" y="0"/>
            <a:ext cx="10021076" cy="4744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Объекты АСУЭ Таманского перегрузочного комплекса (окончание)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2109820"/>
              </p:ext>
            </p:extLst>
          </p:nvPr>
        </p:nvGraphicFramePr>
        <p:xfrm>
          <a:off x="957532" y="559580"/>
          <a:ext cx="9480430" cy="55491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46643">
                  <a:extLst>
                    <a:ext uri="{9D8B030D-6E8A-4147-A177-3AD203B41FA5}">
                      <a16:colId xmlns="" xmlns:a16="http://schemas.microsoft.com/office/drawing/2014/main" val="226699754"/>
                    </a:ext>
                  </a:extLst>
                </a:gridCol>
                <a:gridCol w="3004176">
                  <a:extLst>
                    <a:ext uri="{9D8B030D-6E8A-4147-A177-3AD203B41FA5}">
                      <a16:colId xmlns="" xmlns:a16="http://schemas.microsoft.com/office/drawing/2014/main" val="1632959373"/>
                    </a:ext>
                  </a:extLst>
                </a:gridCol>
                <a:gridCol w="4929611">
                  <a:extLst>
                    <a:ext uri="{9D8B030D-6E8A-4147-A177-3AD203B41FA5}">
                      <a16:colId xmlns="" xmlns:a16="http://schemas.microsoft.com/office/drawing/2014/main" val="1841347771"/>
                    </a:ext>
                  </a:extLst>
                </a:gridCol>
              </a:tblGrid>
              <a:tr h="290945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Номер по генплану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Наименование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Примечание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extLst>
                  <a:ext uri="{0D108BD9-81ED-4DB2-BD59-A6C34878D82A}">
                    <a16:rowId xmlns="" xmlns:a16="http://schemas.microsoft.com/office/drawing/2014/main" val="1783363523"/>
                  </a:ext>
                </a:extLst>
              </a:tr>
              <a:tr h="70311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 err="1">
                          <a:effectLst/>
                        </a:rPr>
                        <a:t>тит</a:t>
                      </a:r>
                      <a:r>
                        <a:rPr lang="ru-RU" sz="800" dirty="0">
                          <a:effectLst/>
                        </a:rPr>
                        <a:t>. 3.15-1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Распределительно-трансформаторная подстанция РТП-4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Ячейки 10кВ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секции;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Вводные и секционные выключатели 0,4кВ;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Шкафы оперативного тока (ШОТ).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extLst>
                  <a:ext uri="{0D108BD9-81ED-4DB2-BD59-A6C34878D82A}">
                    <a16:rowId xmlns="" xmlns:a16="http://schemas.microsoft.com/office/drawing/2014/main" val="19628799"/>
                  </a:ext>
                </a:extLst>
              </a:tr>
              <a:tr h="131886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тит. 3.15-2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Распределительно-трансформаторная подстанция РТП-6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Ячейки 10кВ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секции;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Вводные и секционные выключатели 0,4кВ;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Системы безударного пуска (СБП) электродвигателей 10кВ;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Шкафы оперативного тока (ШОТ);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Трансформаторы (ТН);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Преобразователи частоты (ПЧ).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extLst>
                  <a:ext uri="{0D108BD9-81ED-4DB2-BD59-A6C34878D82A}">
                    <a16:rowId xmlns="" xmlns:a16="http://schemas.microsoft.com/office/drawing/2014/main" val="2726214420"/>
                  </a:ext>
                </a:extLst>
              </a:tr>
              <a:tr h="497032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тит. 3.22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Трансформаторная подстанция ТП-1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Вводные и секционные выключатели 0,4кВ;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Трансформаторы (ТН).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extLst>
                  <a:ext uri="{0D108BD9-81ED-4DB2-BD59-A6C34878D82A}">
                    <a16:rowId xmlns="" xmlns:a16="http://schemas.microsoft.com/office/drawing/2014/main" val="1174447353"/>
                  </a:ext>
                </a:extLst>
              </a:tr>
              <a:tr h="253997"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600" u="sng" dirty="0">
                          <a:effectLst/>
                        </a:rPr>
                        <a:t>Технологические сооружения на морской эстакаде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2398215"/>
                  </a:ext>
                </a:extLst>
              </a:tr>
              <a:tr h="497032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 err="1">
                          <a:effectLst/>
                        </a:rPr>
                        <a:t>тит</a:t>
                      </a:r>
                      <a:r>
                        <a:rPr lang="ru-RU" sz="800" dirty="0">
                          <a:effectLst/>
                        </a:rPr>
                        <a:t>. 4.4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Трансформаторная подстанция ТП-5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Вводные и секционные выключатели 0,4кВ;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Трансформаторы (ТН).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9568049"/>
                  </a:ext>
                </a:extLst>
              </a:tr>
              <a:tr h="497032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 err="1">
                          <a:effectLst/>
                        </a:rPr>
                        <a:t>тит</a:t>
                      </a:r>
                      <a:r>
                        <a:rPr lang="ru-RU" sz="800" dirty="0">
                          <a:effectLst/>
                        </a:rPr>
                        <a:t>. 4.11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Трансформаторная подстанция ТП-6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Вводные и секционные выключатели 0,4кВ;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Трансформаторы (ТН).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extLst>
                  <a:ext uri="{0D108BD9-81ED-4DB2-BD59-A6C34878D82A}">
                    <a16:rowId xmlns="" xmlns:a16="http://schemas.microsoft.com/office/drawing/2014/main" val="776799887"/>
                  </a:ext>
                </a:extLst>
              </a:tr>
              <a:tr h="145473">
                <a:tc grid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1746768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тит. 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000" u="sng" dirty="0">
                          <a:solidFill>
                            <a:schemeClr val="bg1"/>
                          </a:solidFill>
                          <a:effectLst/>
                        </a:rPr>
                        <a:t>Подстанция ПС110/35/10 "Волна"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Ячейки 10кВ </a:t>
                      </a:r>
                      <a:r>
                        <a:rPr lang="en-US" sz="800">
                          <a:effectLst/>
                        </a:rPr>
                        <a:t>I</a:t>
                      </a:r>
                      <a:r>
                        <a:rPr lang="ru-RU" sz="800">
                          <a:effectLst/>
                        </a:rPr>
                        <a:t>-</a:t>
                      </a:r>
                      <a:r>
                        <a:rPr lang="en-US" sz="800">
                          <a:effectLst/>
                        </a:rPr>
                        <a:t>II</a:t>
                      </a:r>
                      <a:r>
                        <a:rPr lang="ru-RU" sz="800">
                          <a:effectLst/>
                        </a:rPr>
                        <a:t> секции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extLst>
                  <a:ext uri="{0D108BD9-81ED-4DB2-BD59-A6C34878D82A}">
                    <a16:rowId xmlns="" xmlns:a16="http://schemas.microsoft.com/office/drawing/2014/main" val="1023371536"/>
                  </a:ext>
                </a:extLst>
              </a:tr>
              <a:tr h="1054677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>
                          <a:effectLst/>
                        </a:rPr>
                        <a:t>тит. 1</a:t>
                      </a:r>
                      <a:r>
                        <a:rPr lang="en-US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16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Теплоэлектростанция</a:t>
                      </a:r>
                    </a:p>
                  </a:txBody>
                  <a:tcPr marL="23523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Ячейки 10кВ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r>
                        <a:rPr lang="en-US" sz="800" dirty="0">
                          <a:effectLst/>
                        </a:rPr>
                        <a:t>IV</a:t>
                      </a:r>
                      <a:r>
                        <a:rPr lang="ru-RU" sz="800" dirty="0">
                          <a:effectLst/>
                        </a:rPr>
                        <a:t> секции;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Вводные и секционные выключатели 0,4кВ;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Шкафы оперативного тока (ШОТ);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ru-RU" sz="800" dirty="0">
                          <a:effectLst/>
                        </a:rPr>
                        <a:t>Установки конденсаторные для компенсации реактивной мощности.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23" marR="0" marT="0" marB="0" anchor="ctr"/>
                </a:tc>
                <a:extLst>
                  <a:ext uri="{0D108BD9-81ED-4DB2-BD59-A6C34878D82A}">
                    <a16:rowId xmlns="" xmlns:a16="http://schemas.microsoft.com/office/drawing/2014/main" val="401066135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78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81" y="1353789"/>
            <a:ext cx="9248775" cy="1208910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+mj-lt"/>
              </a:rPr>
              <a:t>ООО «Стелла» было образовано в 1992 году.</a:t>
            </a:r>
          </a:p>
          <a:p>
            <a:pPr algn="l"/>
            <a:r>
              <a:rPr lang="ru-RU" sz="2200" dirty="0">
                <a:latin typeface="+mj-lt"/>
              </a:rPr>
              <a:t>Мы являемся проектно-инжиниринговой компанией для предложения на рынке самых совершенных решений в данной области.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9771" t="37576" r="27627" b="42684"/>
          <a:stretch/>
        </p:blipFill>
        <p:spPr>
          <a:xfrm>
            <a:off x="456551" y="0"/>
            <a:ext cx="4011932" cy="1314254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35781" y="3861788"/>
            <a:ext cx="9248775" cy="24009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>
                <a:latin typeface="+mj-lt"/>
              </a:rPr>
              <a:t>В 2015 году была образована фирма «МЕРА», которая вошла в группу компаний «СТЕЛЛА».</a:t>
            </a:r>
          </a:p>
          <a:p>
            <a:pPr algn="l"/>
            <a:r>
              <a:rPr lang="ru-RU" sz="2200" dirty="0">
                <a:latin typeface="+mj-lt"/>
              </a:rPr>
              <a:t>«МЕРА» сотрудничает с такими компаниями как </a:t>
            </a:r>
            <a:r>
              <a:rPr lang="ru-RU" sz="2200" dirty="0" err="1">
                <a:latin typeface="+mj-lt"/>
              </a:rPr>
              <a:t>Schneider</a:t>
            </a:r>
            <a:r>
              <a:rPr lang="ru-RU" sz="2200" dirty="0">
                <a:latin typeface="+mj-lt"/>
              </a:rPr>
              <a:t> </a:t>
            </a:r>
            <a:r>
              <a:rPr lang="ru-RU" sz="2200" dirty="0" err="1">
                <a:latin typeface="+mj-lt"/>
              </a:rPr>
              <a:t>Electric</a:t>
            </a:r>
            <a:r>
              <a:rPr lang="ru-RU" sz="2200" dirty="0">
                <a:latin typeface="+mj-lt"/>
              </a:rPr>
              <a:t>, </a:t>
            </a:r>
            <a:r>
              <a:rPr lang="ru-RU" sz="2200" dirty="0" err="1">
                <a:latin typeface="+mj-lt"/>
              </a:rPr>
              <a:t>Siemens</a:t>
            </a:r>
            <a:r>
              <a:rPr lang="ru-RU" sz="2200" dirty="0">
                <a:latin typeface="+mj-lt"/>
              </a:rPr>
              <a:t>, SIKA, GE, </a:t>
            </a:r>
            <a:r>
              <a:rPr lang="ru-RU" sz="2200" dirty="0" err="1">
                <a:latin typeface="+mj-lt"/>
              </a:rPr>
              <a:t>Samson</a:t>
            </a:r>
            <a:r>
              <a:rPr lang="ru-RU" sz="2200" dirty="0">
                <a:latin typeface="+mj-lt"/>
              </a:rPr>
              <a:t>, JUMO, </a:t>
            </a:r>
            <a:r>
              <a:rPr lang="ru-RU" sz="2200" dirty="0" err="1">
                <a:latin typeface="+mj-lt"/>
              </a:rPr>
              <a:t>Krohne</a:t>
            </a:r>
            <a:r>
              <a:rPr lang="ru-RU" sz="2200" dirty="0">
                <a:latin typeface="+mj-lt"/>
              </a:rPr>
              <a:t>. </a:t>
            </a:r>
          </a:p>
          <a:p>
            <a:pPr algn="l"/>
            <a:r>
              <a:rPr lang="ru-RU" sz="2200" dirty="0">
                <a:latin typeface="+mj-lt"/>
              </a:rPr>
              <a:t>В 2016 году на базе группы компаний "СТЕЛЛА" мы организовали собственное производство контрольно-измерительных приборов под торговой маркой MERA.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0745" t="35671" r="31322" b="35011"/>
          <a:stretch/>
        </p:blipFill>
        <p:spPr>
          <a:xfrm>
            <a:off x="785970" y="2407424"/>
            <a:ext cx="2662890" cy="14543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89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214" y="208367"/>
            <a:ext cx="774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+mj-lt"/>
              </a:rPr>
              <a:t>КЛЮЧЕВЫЕ ПАРТНЕРЫ И КЛИЕНТЫ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57778" y="1281085"/>
            <a:ext cx="2886530" cy="894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3630" y="4387405"/>
            <a:ext cx="2702257" cy="1175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0214" y="2700527"/>
            <a:ext cx="1287175" cy="15574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8034" y="4387405"/>
            <a:ext cx="2860140" cy="13928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2377" y="2868806"/>
            <a:ext cx="1786789" cy="82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4308" y="4387405"/>
            <a:ext cx="1958166" cy="11644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9166" y="1281085"/>
            <a:ext cx="3681832" cy="13806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76534" y="2288236"/>
            <a:ext cx="2522466" cy="17230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66867" y="5780293"/>
            <a:ext cx="3506316" cy="7262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49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intratool.com/upload/medialibrary/2a9/arms_aut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275045"/>
            <a:ext cx="5050003" cy="35829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23437" y="1475117"/>
            <a:ext cx="5825343" cy="4611019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200" dirty="0" smtClean="0">
                <a:latin typeface="+mj-lt"/>
              </a:rPr>
              <a:t>    Автоматизированные </a:t>
            </a:r>
            <a:r>
              <a:rPr lang="ru-RU" sz="2200" dirty="0">
                <a:latin typeface="+mj-lt"/>
              </a:rPr>
              <a:t>системы налива и </a:t>
            </a:r>
            <a:r>
              <a:rPr lang="ru-RU" sz="2200" dirty="0" smtClean="0">
                <a:latin typeface="+mj-lt"/>
              </a:rPr>
              <a:t>              слива </a:t>
            </a:r>
            <a:r>
              <a:rPr lang="ru-RU" sz="2200" dirty="0">
                <a:latin typeface="+mj-lt"/>
              </a:rPr>
              <a:t>нефтепродуктов, СУГ, обеспечивают: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Герметичный слив/налив </a:t>
            </a:r>
            <a:r>
              <a:rPr lang="ru-RU" sz="2200" dirty="0" smtClean="0">
                <a:latin typeface="+mj-lt"/>
              </a:rPr>
              <a:t>нефтепродуктов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j-lt"/>
              </a:rPr>
              <a:t> </a:t>
            </a:r>
            <a:r>
              <a:rPr lang="ru-RU" sz="2200" dirty="0">
                <a:latin typeface="+mj-lt"/>
              </a:rPr>
              <a:t>и СУГ;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Безопасную работу;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Высокую производительность отгрузки/приемки продуктов;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Локальное или распределенное 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smtClean="0">
                <a:latin typeface="+mj-lt"/>
              </a:rPr>
              <a:t>управление </a:t>
            </a:r>
            <a:r>
              <a:rPr lang="ru-RU" sz="2200" dirty="0">
                <a:latin typeface="+mj-lt"/>
              </a:rPr>
              <a:t>оборудованием;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Коммерческий учет отпуска / приема продуктов;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Интеграцию с информационными системами Заказчика</a:t>
            </a:r>
            <a:r>
              <a:rPr lang="ru-RU" dirty="0"/>
              <a:t>.</a:t>
            </a:r>
            <a:endParaRPr lang="ru-RU" sz="28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3437" y="189781"/>
            <a:ext cx="5682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+mj-lt"/>
              </a:rPr>
              <a:t>Системы герметичного слива/налива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5027194" cy="3275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47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9860" y="373667"/>
            <a:ext cx="4487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+mj-lt"/>
              </a:rPr>
              <a:t>Наливное оборудование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7256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armsservice.ru/upload/iblock/71d/e28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256" y="134735"/>
            <a:ext cx="4257898" cy="21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rmsservice.ru/upload/iblock/b0c/e2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477" y="2412282"/>
            <a:ext cx="3928188" cy="219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rmsservice.ru/upload/iblock/77c/e28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1693" y="3524250"/>
            <a:ext cx="22193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8426" y="1358423"/>
            <a:ext cx="637210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+mj-lt"/>
              </a:rPr>
              <a:t>Станция </a:t>
            </a:r>
            <a:r>
              <a:rPr lang="ru-RU" sz="2200" dirty="0">
                <a:latin typeface="+mj-lt"/>
              </a:rPr>
              <a:t>верхнего налива применяется при </a:t>
            </a:r>
            <a:r>
              <a:rPr lang="ru-RU" sz="2200" dirty="0" smtClean="0">
                <a:latin typeface="+mj-lt"/>
              </a:rPr>
              <a:t>наливе </a:t>
            </a:r>
            <a:r>
              <a:rPr lang="ru-RU" sz="2200" dirty="0">
                <a:latin typeface="+mj-lt"/>
              </a:rPr>
              <a:t>автомобильных и железнодорожных </a:t>
            </a:r>
            <a:r>
              <a:rPr lang="ru-RU" sz="2200" dirty="0" smtClean="0">
                <a:latin typeface="+mj-lt"/>
              </a:rPr>
              <a:t>цистерн </a:t>
            </a:r>
            <a:r>
              <a:rPr lang="ru-RU" sz="2200" dirty="0">
                <a:latin typeface="+mj-lt"/>
              </a:rPr>
              <a:t>через открытый люк. Большой радиус </a:t>
            </a:r>
            <a:r>
              <a:rPr lang="ru-RU" sz="2200" dirty="0" smtClean="0">
                <a:latin typeface="+mj-lt"/>
              </a:rPr>
              <a:t>действия </a:t>
            </a:r>
            <a:r>
              <a:rPr lang="ru-RU" sz="2200" dirty="0">
                <a:latin typeface="+mj-lt"/>
              </a:rPr>
              <a:t>прибора предусмотрен для тех пунктов </a:t>
            </a:r>
            <a:r>
              <a:rPr lang="ru-RU" sz="2200" dirty="0" smtClean="0">
                <a:latin typeface="+mj-lt"/>
              </a:rPr>
              <a:t>налива</a:t>
            </a:r>
            <a:r>
              <a:rPr lang="ru-RU" sz="2200" dirty="0">
                <a:latin typeface="+mj-lt"/>
              </a:rPr>
              <a:t>, где невозможно точное </a:t>
            </a:r>
            <a:r>
              <a:rPr lang="ru-RU" sz="2200" dirty="0" smtClean="0">
                <a:latin typeface="+mj-lt"/>
              </a:rPr>
              <a:t>позиционирование </a:t>
            </a:r>
            <a:r>
              <a:rPr lang="ru-RU" sz="2200" dirty="0">
                <a:latin typeface="+mj-lt"/>
              </a:rPr>
              <a:t>люка цистерны</a:t>
            </a:r>
            <a:r>
              <a:rPr lang="ru-RU" sz="2200" dirty="0" smtClean="0">
                <a:latin typeface="+mj-lt"/>
              </a:rPr>
              <a:t>.</a:t>
            </a:r>
          </a:p>
          <a:p>
            <a:pPr marL="342000" indent="-342000" algn="just">
              <a:lnSpc>
                <a:spcPct val="90000"/>
              </a:lnSpc>
              <a:buFont typeface="Arial" pitchFamily="34" charset="0"/>
              <a:buChar char="•"/>
            </a:pPr>
            <a:endParaRPr lang="ru-RU" sz="2200" dirty="0" smtClean="0">
              <a:latin typeface="+mj-lt"/>
            </a:endParaRPr>
          </a:p>
          <a:p>
            <a:pPr marL="342000" indent="-3420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+mj-lt"/>
              </a:rPr>
              <a:t>Прибор нижнего слива тёмных нефтепродуктов </a:t>
            </a:r>
            <a:r>
              <a:rPr lang="ru-RU" sz="2200" dirty="0" smtClean="0">
                <a:latin typeface="+mj-lt"/>
              </a:rPr>
              <a:t>высокой </a:t>
            </a:r>
            <a:r>
              <a:rPr lang="ru-RU" sz="2200" dirty="0" smtClean="0">
                <a:latin typeface="+mj-lt"/>
              </a:rPr>
              <a:t>вязкости из российских </a:t>
            </a:r>
            <a:r>
              <a:rPr lang="ru-RU" sz="2200" dirty="0" smtClean="0">
                <a:latin typeface="+mj-lt"/>
              </a:rPr>
              <a:t>железнодорожных </a:t>
            </a:r>
            <a:r>
              <a:rPr lang="ru-RU" sz="2200" dirty="0" smtClean="0">
                <a:latin typeface="+mj-lt"/>
              </a:rPr>
              <a:t>цистерн.</a:t>
            </a:r>
            <a:r>
              <a:rPr lang="ru-RU" sz="2200" dirty="0" smtClean="0">
                <a:solidFill>
                  <a:srgbClr val="555555"/>
                </a:solidFill>
                <a:latin typeface="+mj-lt"/>
              </a:rPr>
              <a:t> </a:t>
            </a:r>
            <a:endParaRPr lang="ru-RU" sz="2200" dirty="0" smtClean="0">
              <a:solidFill>
                <a:srgbClr val="555555"/>
              </a:solidFill>
              <a:latin typeface="+mj-lt"/>
            </a:endParaRPr>
          </a:p>
          <a:p>
            <a:pPr marL="342000" indent="-342000" algn="just">
              <a:lnSpc>
                <a:spcPct val="90000"/>
              </a:lnSpc>
              <a:buFont typeface="Arial" pitchFamily="34" charset="0"/>
              <a:buChar char="•"/>
            </a:pPr>
            <a:endParaRPr lang="ru-RU" sz="2200" dirty="0" smtClean="0">
              <a:solidFill>
                <a:srgbClr val="555555"/>
              </a:solidFill>
              <a:latin typeface="+mj-lt"/>
            </a:endParaRPr>
          </a:p>
          <a:p>
            <a:pPr marL="342000" indent="-3420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+mj-lt"/>
              </a:rPr>
              <a:t>Станция нижнего шлангового налива с гибким </a:t>
            </a:r>
            <a:r>
              <a:rPr lang="ru-RU" sz="2200" dirty="0" smtClean="0">
                <a:latin typeface="+mj-lt"/>
              </a:rPr>
              <a:t>перекрещиванием </a:t>
            </a:r>
            <a:r>
              <a:rPr lang="ru-RU" sz="2200" dirty="0" smtClean="0">
                <a:latin typeface="+mj-lt"/>
              </a:rPr>
              <a:t>и увеличенной зоной </a:t>
            </a:r>
            <a:r>
              <a:rPr lang="ru-RU" sz="2200" dirty="0" smtClean="0">
                <a:latin typeface="+mj-lt"/>
              </a:rPr>
              <a:t>работы</a:t>
            </a:r>
            <a:r>
              <a:rPr lang="ru-RU" sz="2200" dirty="0" smtClean="0">
                <a:latin typeface="+mj-lt"/>
              </a:rPr>
              <a:t>. </a:t>
            </a:r>
            <a:endParaRPr lang="ru-RU" sz="2200" dirty="0" smtClean="0">
              <a:solidFill>
                <a:srgbClr val="555555"/>
              </a:solidFill>
              <a:latin typeface="+mj-lt"/>
            </a:endParaRPr>
          </a:p>
          <a:p>
            <a:pPr marL="342000" indent="-342000" algn="just">
              <a:lnSpc>
                <a:spcPct val="90000"/>
              </a:lnSpc>
              <a:buFont typeface="Arial" pitchFamily="34" charset="0"/>
              <a:buChar char="•"/>
            </a:pPr>
            <a:endParaRPr lang="ru-RU" sz="22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8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6086" y="431321"/>
            <a:ext cx="3490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+mj-lt"/>
              </a:rPr>
              <a:t>Морские стендеры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Корабельный стендер B0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32" y="118811"/>
            <a:ext cx="1790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орабельный стендер B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09078" y="118811"/>
            <a:ext cx="2009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орабельный стендер B0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56578" y="3158169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9322" y="1199072"/>
            <a:ext cx="6221886" cy="4270075"/>
          </a:xfrm>
        </p:spPr>
        <p:txBody>
          <a:bodyPr>
            <a:normAutofit fontScale="62500" lnSpcReduction="20000"/>
          </a:bodyPr>
          <a:lstStyle/>
          <a:p>
            <a:pPr marL="457200" indent="-457200" algn="l"/>
            <a:endParaRPr lang="ru-RU" sz="3100" dirty="0" smtClean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500" dirty="0">
                <a:latin typeface="+mj-lt"/>
              </a:rPr>
              <a:t>Морские или речные стендеры предназначены для подключения к резервуарам танкера или баржи при перекачке жидких продуктов с судна на берег и обратно</a:t>
            </a:r>
            <a:r>
              <a:rPr lang="ru-RU" sz="3500" dirty="0" smtClean="0">
                <a:latin typeface="+mj-lt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31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500" dirty="0">
                <a:latin typeface="+mj-lt"/>
              </a:rPr>
              <a:t>Конструкция стендера - </a:t>
            </a:r>
            <a:r>
              <a:rPr lang="ru-RU" sz="3500" dirty="0" err="1">
                <a:latin typeface="+mj-lt"/>
              </a:rPr>
              <a:t>пантографическая</a:t>
            </a:r>
            <a:r>
              <a:rPr lang="ru-RU" sz="3500" dirty="0">
                <a:latin typeface="+mj-lt"/>
              </a:rPr>
              <a:t>, позволяющая сохранять соединение при изменении осадки судна, избегать влияния приливов и отливов, а также воздействия других внешних факторов</a:t>
            </a:r>
            <a:r>
              <a:rPr lang="ru-RU" sz="3500" dirty="0" smtClean="0">
                <a:latin typeface="+mj-lt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31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500" dirty="0">
                <a:latin typeface="+mj-lt"/>
              </a:rPr>
              <a:t>Морские стендеры </a:t>
            </a:r>
            <a:r>
              <a:rPr lang="ru-RU" sz="3500" dirty="0" smtClean="0">
                <a:latin typeface="+mj-lt"/>
              </a:rPr>
              <a:t>изготавливаются </a:t>
            </a:r>
            <a:r>
              <a:rPr lang="ru-RU" sz="3500" dirty="0">
                <a:latin typeface="+mj-lt"/>
              </a:rPr>
              <a:t>с условным проходом в диапазоне от </a:t>
            </a:r>
            <a:r>
              <a:rPr lang="ru-RU" sz="3500" dirty="0" err="1">
                <a:latin typeface="+mj-lt"/>
              </a:rPr>
              <a:t>Ду</a:t>
            </a:r>
            <a:r>
              <a:rPr lang="ru-RU" sz="3500" dirty="0">
                <a:latin typeface="+mj-lt"/>
              </a:rPr>
              <a:t> 100 до 400 мм.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73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2800" y="772589"/>
            <a:ext cx="6239635" cy="3454354"/>
          </a:xfrm>
        </p:spPr>
        <p:txBody>
          <a:bodyPr>
            <a:normAutofit lnSpcReduction="10000"/>
          </a:bodyPr>
          <a:lstStyle/>
          <a:p>
            <a:pPr marL="457200" indent="-432000" algn="l">
              <a:buFont typeface="Arial" charset="0"/>
              <a:buChar char="•"/>
            </a:pPr>
            <a:r>
              <a:rPr lang="ru-RU" sz="2000" dirty="0">
                <a:latin typeface="+mj-lt"/>
              </a:rPr>
              <a:t>Применение </a:t>
            </a:r>
            <a:r>
              <a:rPr lang="ru-RU" sz="2000" dirty="0" err="1">
                <a:latin typeface="+mj-lt"/>
              </a:rPr>
              <a:t>взрыво</a:t>
            </a:r>
            <a:r>
              <a:rPr lang="ru-RU" sz="2000" dirty="0">
                <a:latin typeface="+mj-lt"/>
              </a:rPr>
              <a:t>- и искробезопасного электрооборудования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в исполнении:</a:t>
            </a:r>
          </a:p>
          <a:p>
            <a:pPr marL="914400" lvl="1" indent="-432000" algn="l">
              <a:buFont typeface="Arial" charset="0"/>
              <a:buChar char="•"/>
            </a:pPr>
            <a:r>
              <a:rPr lang="en-US" dirty="0">
                <a:latin typeface="+mj-lt"/>
              </a:rPr>
              <a:t>D- </a:t>
            </a:r>
            <a:r>
              <a:rPr lang="ru-RU" dirty="0">
                <a:latin typeface="+mj-lt"/>
              </a:rPr>
              <a:t>взрывонепроницаемая оболочка;</a:t>
            </a:r>
          </a:p>
          <a:p>
            <a:pPr marL="914400" lvl="1" indent="-432000" algn="l">
              <a:buFont typeface="Arial" charset="0"/>
              <a:buChar char="•"/>
            </a:pPr>
            <a:r>
              <a:rPr lang="en-US" dirty="0">
                <a:latin typeface="+mj-lt"/>
              </a:rPr>
              <a:t>I – </a:t>
            </a:r>
            <a:r>
              <a:rPr lang="ru-RU" dirty="0">
                <a:latin typeface="+mj-lt"/>
              </a:rPr>
              <a:t>искробезопасная электрическая цепь;</a:t>
            </a:r>
          </a:p>
          <a:p>
            <a:pPr marL="457200" indent="-432000" algn="l">
              <a:buFont typeface="Arial" charset="0"/>
              <a:buChar char="•"/>
            </a:pPr>
            <a:r>
              <a:rPr lang="ru-RU" sz="2000" dirty="0">
                <a:latin typeface="+mj-lt"/>
              </a:rPr>
              <a:t>Защита от статического электричества с контролем заземления в АСУТП </a:t>
            </a:r>
          </a:p>
          <a:p>
            <a:pPr marL="457200" indent="-432000" algn="l">
              <a:buFont typeface="Arial" charset="0"/>
              <a:buChar char="•"/>
            </a:pPr>
            <a:r>
              <a:rPr lang="ru-RU" sz="2000" dirty="0">
                <a:latin typeface="+mj-lt"/>
              </a:rPr>
              <a:t>Газовый мониторинг  </a:t>
            </a:r>
          </a:p>
          <a:p>
            <a:pPr marL="457200" indent="-432000" algn="l">
              <a:buFont typeface="Arial" charset="0"/>
              <a:buChar char="•"/>
            </a:pPr>
            <a:r>
              <a:rPr lang="ru-RU" sz="2000" dirty="0">
                <a:latin typeface="+mj-lt"/>
              </a:rPr>
              <a:t>Локальные посты управления и аварийного останова</a:t>
            </a:r>
          </a:p>
          <a:p>
            <a:pPr marL="457200" indent="-432000" algn="l">
              <a:buFont typeface="Arial" charset="0"/>
              <a:buChar char="•"/>
            </a:pPr>
            <a:r>
              <a:rPr lang="ru-RU" sz="2000" dirty="0">
                <a:latin typeface="+mj-lt"/>
              </a:rPr>
              <a:t>Автоматика безопасности ПАЗ </a:t>
            </a:r>
            <a:r>
              <a:rPr lang="en-US" sz="2000" dirty="0">
                <a:latin typeface="+mj-lt"/>
              </a:rPr>
              <a:t>(SIL2/SIL3)</a:t>
            </a:r>
            <a:endParaRPr lang="ru-RU" sz="2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9122" y="144623"/>
            <a:ext cx="4960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+mj-lt"/>
              </a:rPr>
              <a:t>Обеспечение безопасности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8" y="144623"/>
            <a:ext cx="3595484" cy="3451665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4033290" y="3334139"/>
            <a:ext cx="6696835" cy="5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endParaRPr lang="ru-RU" sz="2800" dirty="0">
              <a:latin typeface="+mj-lt"/>
            </a:endParaRPr>
          </a:p>
        </p:txBody>
      </p:sp>
      <p:pic>
        <p:nvPicPr>
          <p:cNvPr id="4098" name="Picture 2" descr="Датчик газов электрохимический Dräger Polytron 7000 - Изображения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735" y="3627942"/>
            <a:ext cx="2439572" cy="209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512" y="772589"/>
            <a:ext cx="47625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307" y="4628739"/>
            <a:ext cx="3646759" cy="2198401"/>
          </a:xfrm>
          <a:prstGeom prst="rect">
            <a:avLst/>
          </a:prstGeom>
        </p:spPr>
      </p:pic>
      <p:pic>
        <p:nvPicPr>
          <p:cNvPr id="4100" name="Picture 4" descr="https://www.revistafatorbrasil.com.br/imagens/fotos/modicon_quantum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1066" y="4390845"/>
            <a:ext cx="4141709" cy="240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04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40242" y="1241120"/>
            <a:ext cx="5680844" cy="1330289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ru-RU" sz="2000" dirty="0">
                <a:latin typeface="+mj-lt"/>
              </a:rPr>
              <a:t>АСН вносятся в реестр средств измерений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sz="2000" dirty="0">
                <a:latin typeface="+mj-lt"/>
              </a:rPr>
              <a:t>Массовые расходомеры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sz="2000" dirty="0">
                <a:latin typeface="+mj-lt"/>
              </a:rPr>
              <a:t>Контроль давления, температуры, плотности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78840" y="163902"/>
            <a:ext cx="50898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  <a:latin typeface="+mj-lt"/>
              </a:rPr>
              <a:t>Технический и коммерческий </a:t>
            </a:r>
          </a:p>
          <a:p>
            <a:pPr algn="ctr"/>
            <a:r>
              <a:rPr lang="ru-RU" sz="3000" dirty="0" smtClean="0">
                <a:solidFill>
                  <a:srgbClr val="C00000"/>
                </a:solidFill>
                <a:latin typeface="+mj-lt"/>
              </a:rPr>
              <a:t>учет</a:t>
            </a:r>
            <a:endParaRPr lang="ru-RU" sz="3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033290" y="3334139"/>
            <a:ext cx="6696835" cy="5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endParaRPr lang="ru-RU" sz="2800" dirty="0">
              <a:latin typeface="+mj-lt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032057" y="4481804"/>
            <a:ext cx="6696835" cy="5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endParaRPr lang="ru-RU" sz="2800" dirty="0">
              <a:latin typeface="+mj-lt"/>
            </a:endParaRPr>
          </a:p>
        </p:txBody>
      </p:sp>
      <p:pic>
        <p:nvPicPr>
          <p:cNvPr id="3074" name="Picture 2" descr="http://skbpa.ru/images/catalog/models/uchet_energ/uvp28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253" y="0"/>
            <a:ext cx="4141097" cy="331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53048" y="2571409"/>
            <a:ext cx="35493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C00000"/>
                </a:solidFill>
                <a:latin typeface="+mj-lt"/>
              </a:rPr>
              <a:t>Высокая надежность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14364" y="3276430"/>
            <a:ext cx="5706722" cy="297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80000"/>
              </a:lnSpc>
              <a:spcBef>
                <a:spcPts val="10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>
                <a:latin typeface="+mj-lt"/>
              </a:rPr>
              <a:t>Использование проверенных технологий;</a:t>
            </a:r>
          </a:p>
          <a:p>
            <a:pPr lvl="1" indent="-457200" algn="just">
              <a:lnSpc>
                <a:spcPct val="80000"/>
              </a:lnSpc>
              <a:spcBef>
                <a:spcPts val="10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>
                <a:latin typeface="+mj-lt"/>
              </a:rPr>
              <a:t>Высококачественных комплектующих мировых </a:t>
            </a:r>
            <a:r>
              <a:rPr lang="ru-RU" sz="2000" dirty="0" smtClean="0">
                <a:latin typeface="+mj-lt"/>
              </a:rPr>
              <a:t> производителей</a:t>
            </a:r>
            <a:r>
              <a:rPr lang="ru-RU" sz="2000" dirty="0">
                <a:latin typeface="+mj-lt"/>
              </a:rPr>
              <a:t>;</a:t>
            </a:r>
          </a:p>
          <a:p>
            <a:pPr lvl="1" indent="-457200" algn="just">
              <a:lnSpc>
                <a:spcPct val="80000"/>
              </a:lnSpc>
              <a:spcBef>
                <a:spcPts val="10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>
                <a:latin typeface="+mj-lt"/>
              </a:rPr>
              <a:t>Применения резервированных средств автоматики и КИП;</a:t>
            </a:r>
          </a:p>
          <a:p>
            <a:pPr lvl="1" indent="-457200" algn="just">
              <a:lnSpc>
                <a:spcPct val="80000"/>
              </a:lnSpc>
              <a:spcBef>
                <a:spcPts val="10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>
                <a:latin typeface="+mj-lt"/>
              </a:rPr>
              <a:t>Применения систем резервированного и бесперебойного электроснабжения;</a:t>
            </a:r>
          </a:p>
          <a:p>
            <a:pPr lvl="1" indent="-457200" algn="just">
              <a:lnSpc>
                <a:spcPct val="80000"/>
              </a:lnSpc>
              <a:spcBef>
                <a:spcPts val="10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>
                <a:latin typeface="+mj-lt"/>
              </a:rPr>
              <a:t>Широкое использования самодиагностики компонентов систем.</a:t>
            </a:r>
          </a:p>
        </p:txBody>
      </p:sp>
      <p:pic>
        <p:nvPicPr>
          <p:cNvPr id="3080" name="Picture 8" descr="http://www.aqad.ru/images/Content/G_IK10_ru_10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334139"/>
            <a:ext cx="4584288" cy="275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22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info-autom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8034" y="894309"/>
            <a:ext cx="6284367" cy="47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02728" y="159158"/>
            <a:ext cx="35189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C00000"/>
                </a:solidFill>
                <a:latin typeface="+mj-lt"/>
              </a:rPr>
              <a:t>Система управления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21573" y="713156"/>
            <a:ext cx="3980624" cy="59400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Open Sans"/>
              </a:rPr>
              <a:t>  </a:t>
            </a:r>
            <a:r>
              <a:rPr lang="ru-RU" sz="2000" dirty="0" smtClean="0">
                <a:latin typeface="+mj-lt"/>
              </a:rPr>
              <a:t>Возможность </a:t>
            </a:r>
            <a:r>
              <a:rPr lang="ru-RU" sz="2000" dirty="0">
                <a:latin typeface="+mj-lt"/>
              </a:rPr>
              <a:t>дистанционного </a:t>
            </a:r>
            <a:r>
              <a:rPr lang="ru-RU" sz="2000" dirty="0" smtClean="0">
                <a:latin typeface="+mj-lt"/>
              </a:rPr>
              <a:t>                          управления технологическим процессом;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  Получение </a:t>
            </a:r>
            <a:r>
              <a:rPr lang="ru-RU" sz="2000" dirty="0" smtClean="0">
                <a:latin typeface="+mj-lt"/>
              </a:rPr>
              <a:t>оперативной </a:t>
            </a:r>
            <a:r>
              <a:rPr lang="ru-RU" sz="2000" dirty="0" smtClean="0">
                <a:latin typeface="+mj-lt"/>
              </a:rPr>
              <a:t> информацию </a:t>
            </a:r>
            <a:r>
              <a:rPr lang="ru-RU" sz="2000" dirty="0" smtClean="0">
                <a:latin typeface="+mj-lt"/>
              </a:rPr>
              <a:t>о состоянии оборудования</a:t>
            </a:r>
            <a:r>
              <a:rPr lang="ru-RU" sz="2000" dirty="0" smtClean="0">
                <a:latin typeface="+mj-lt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  Учет </a:t>
            </a:r>
            <a:r>
              <a:rPr lang="ru-RU" sz="2000" dirty="0" smtClean="0">
                <a:latin typeface="+mj-lt"/>
              </a:rPr>
              <a:t>объема </a:t>
            </a:r>
            <a:r>
              <a:rPr lang="ru-RU" sz="2000" dirty="0" smtClean="0">
                <a:latin typeface="+mj-lt"/>
              </a:rPr>
              <a:t>продуктов перевалки;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  Экспорт </a:t>
            </a:r>
            <a:r>
              <a:rPr lang="ru-RU" sz="2000" dirty="0" smtClean="0">
                <a:latin typeface="+mj-lt"/>
              </a:rPr>
              <a:t>данных о процессе в сторонние программы Заказчика ERP CRM и т.п</a:t>
            </a:r>
            <a:r>
              <a:rPr lang="ru-RU" sz="2000" dirty="0" smtClean="0">
                <a:latin typeface="+mj-lt"/>
              </a:rPr>
              <a:t>.;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  Выполнение функции  автоматической противоаварийной </a:t>
            </a:r>
            <a:r>
              <a:rPr lang="ru-RU" sz="2000" dirty="0" smtClean="0">
                <a:latin typeface="+mj-lt"/>
              </a:rPr>
              <a:t>защиты предприятия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7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7994" y="126103"/>
            <a:ext cx="3510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+mj-lt"/>
              </a:rPr>
              <a:t>Основные функции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032057" y="4481804"/>
            <a:ext cx="6696835" cy="5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endParaRPr lang="ru-RU" sz="2800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7863" y="-1"/>
            <a:ext cx="7177361" cy="613338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016147" y="710878"/>
            <a:ext cx="421544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ea typeface="Times New Roman" panose="02020603050405020304" pitchFamily="18" charset="0"/>
                <a:cs typeface="Arial CYR" panose="020B0604020202020204" pitchFamily="34" charset="0"/>
              </a:rPr>
              <a:t>Автоматическое управление наливом (сливом) продукта;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Непосредственное регулирование потоков продуктов, обеспечение  необходимых режимов;</a:t>
            </a:r>
            <a:endParaRPr lang="ru-RU" sz="1900" dirty="0">
              <a:ea typeface="Times New Roman" panose="02020603050405020304" pitchFamily="18" charset="0"/>
              <a:cs typeface="Arial CYR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ea typeface="Times New Roman" panose="02020603050405020304" pitchFamily="18" charset="0"/>
                <a:cs typeface="Arial CYR" panose="020B0604020202020204" pitchFamily="34" charset="0"/>
              </a:rPr>
              <a:t>Контроль уровня, плотности, температуры, давления и расхода продукта, положения мостиков, рукавов, контроль заземления цистерн и т.д.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Обнаружение, сигнализация и регистрация отклонений параметров от установленных границ (скорость налива, расход, положение клапанов);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Реализация функций противоаварийных защит (ПАЗ);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Местное управление процессом налива (подтверждение готовности, авария, пуск, останов и пр.);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40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2519" y="0"/>
            <a:ext cx="2879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+mj-lt"/>
              </a:rPr>
              <a:t>АРМ оператора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68603"/>
            <a:ext cx="1777284" cy="4893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032057" y="4481804"/>
            <a:ext cx="6696835" cy="5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endParaRPr lang="ru-RU" sz="28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9162" y="3164133"/>
            <a:ext cx="6750534" cy="36938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596120" y="-1620274"/>
            <a:ext cx="3619908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5171" y="3618679"/>
            <a:ext cx="4554333" cy="27499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5074" y="584775"/>
            <a:ext cx="4444622" cy="2579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034" y="6368603"/>
            <a:ext cx="16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</a:rPr>
              <a:t>ste.ru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93" y="0"/>
            <a:ext cx="9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078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928</Words>
  <Application>Microsoft Office PowerPoint</Application>
  <PresentationFormat>Произвольный</PresentationFormat>
  <Paragraphs>161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 Mr</dc:creator>
  <cp:lastModifiedBy>PoludaEB</cp:lastModifiedBy>
  <cp:revision>76</cp:revision>
  <dcterms:created xsi:type="dcterms:W3CDTF">2017-02-01T13:01:21Z</dcterms:created>
  <dcterms:modified xsi:type="dcterms:W3CDTF">2017-04-12T12:50:06Z</dcterms:modified>
</cp:coreProperties>
</file>